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59" r:id="rId3"/>
    <p:sldId id="279" r:id="rId4"/>
    <p:sldId id="450" r:id="rId5"/>
    <p:sldId id="455" r:id="rId6"/>
    <p:sldId id="451" r:id="rId7"/>
    <p:sldId id="454" r:id="rId8"/>
    <p:sldId id="277" r:id="rId9"/>
    <p:sldId id="456" r:id="rId10"/>
    <p:sldId id="457" r:id="rId11"/>
    <p:sldId id="458" r:id="rId12"/>
    <p:sldId id="460" r:id="rId13"/>
    <p:sldId id="464" r:id="rId14"/>
    <p:sldId id="461" r:id="rId15"/>
    <p:sldId id="462" r:id="rId16"/>
    <p:sldId id="465" r:id="rId17"/>
    <p:sldId id="449" r:id="rId18"/>
    <p:sldId id="271" r:id="rId19"/>
  </p:sldIdLst>
  <p:sldSz cx="18288000" cy="10287000"/>
  <p:notesSz cx="10287000" cy="18288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3F9A"/>
    <a:srgbClr val="9A9B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249" autoAdjust="0"/>
  </p:normalViewPr>
  <p:slideViewPr>
    <p:cSldViewPr snapToGrid="0" snapToObjects="1">
      <p:cViewPr varScale="1">
        <p:scale>
          <a:sx n="65" d="100"/>
          <a:sy n="65" d="100"/>
        </p:scale>
        <p:origin x="120"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8000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800" dirty="0">
                <a:effectLst/>
                <a:latin typeface="Calibri" panose="020F0502020204030204" pitchFamily="34" charset="0"/>
                <a:ea typeface="Calibri" panose="020F0502020204030204" pitchFamily="34" charset="0"/>
              </a:rPr>
              <a:t>Анонс:</a:t>
            </a:r>
          </a:p>
          <a:p>
            <a:r>
              <a:rPr lang="ru-RU" sz="1800" dirty="0">
                <a:effectLst/>
                <a:latin typeface="Calibri" panose="020F0502020204030204" pitchFamily="34" charset="0"/>
                <a:ea typeface="Calibri" panose="020F0502020204030204" pitchFamily="34" charset="0"/>
              </a:rPr>
              <a:t>В рамках встречи рассмотрим актуальные вопросы, расскажем о существующих практиках, кейсах по следующим направлениям:</a:t>
            </a:r>
          </a:p>
          <a:p>
            <a:pPr marL="342900" lvl="0" indent="-342900">
              <a:buFont typeface="+mj-lt"/>
              <a:buAutoNum type="arabicPeriod"/>
            </a:pPr>
            <a:r>
              <a:rPr lang="ru-RU" sz="1800" dirty="0">
                <a:effectLst/>
                <a:latin typeface="Calibri" panose="020F0502020204030204" pitchFamily="34" charset="0"/>
                <a:ea typeface="Times New Roman" panose="02020603050405020304" pitchFamily="18" charset="0"/>
              </a:rPr>
              <a:t>Кадровое взаимодействие с сотрудниками;</a:t>
            </a:r>
            <a:endParaRPr lang="ru-RU" sz="1800" dirty="0">
              <a:effectLst/>
              <a:latin typeface="Calibri" panose="020F0502020204030204" pitchFamily="34" charset="0"/>
              <a:ea typeface="Calibri" panose="020F0502020204030204" pitchFamily="34" charset="0"/>
            </a:endParaRPr>
          </a:p>
          <a:p>
            <a:pPr marL="342900" lvl="0" indent="-342900">
              <a:buFont typeface="+mj-lt"/>
              <a:buAutoNum type="arabicPeriod"/>
            </a:pPr>
            <a:r>
              <a:rPr lang="ru-RU" sz="1800" dirty="0">
                <a:effectLst/>
                <a:latin typeface="Calibri" panose="020F0502020204030204" pitchFamily="34" charset="0"/>
                <a:ea typeface="Times New Roman" panose="02020603050405020304" pitchFamily="18" charset="0"/>
              </a:rPr>
              <a:t>Оформление документов, в том числе перечень необходимых;</a:t>
            </a:r>
            <a:endParaRPr lang="ru-RU" sz="1800" dirty="0">
              <a:effectLst/>
              <a:latin typeface="Calibri" panose="020F0502020204030204" pitchFamily="34" charset="0"/>
              <a:ea typeface="Calibri" panose="020F0502020204030204" pitchFamily="34" charset="0"/>
            </a:endParaRPr>
          </a:p>
          <a:p>
            <a:pPr marL="342900" lvl="0" indent="-342900">
              <a:buFont typeface="+mj-lt"/>
              <a:buAutoNum type="arabicPeriod"/>
            </a:pPr>
            <a:r>
              <a:rPr lang="ru-RU" sz="1800" dirty="0">
                <a:effectLst/>
                <a:latin typeface="Calibri" panose="020F0502020204030204" pitchFamily="34" charset="0"/>
                <a:ea typeface="Times New Roman" panose="02020603050405020304" pitchFamily="18" charset="0"/>
              </a:rPr>
              <a:t>Урегулирование и оформление конфликтных ситуаций (сокращение, увольнение, изменение условий трудового договора)</a:t>
            </a:r>
            <a:endParaRPr lang="ru-RU"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10</a:t>
            </a:fld>
            <a:endParaRPr lang="en-US"/>
          </a:p>
        </p:txBody>
      </p:sp>
    </p:spTree>
    <p:extLst>
      <p:ext uri="{BB962C8B-B14F-4D97-AF65-F5344CB8AC3E}">
        <p14:creationId xmlns:p14="http://schemas.microsoft.com/office/powerpoint/2010/main" val="29295334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11</a:t>
            </a:fld>
            <a:endParaRPr lang="en-US"/>
          </a:p>
        </p:txBody>
      </p:sp>
    </p:spTree>
    <p:extLst>
      <p:ext uri="{BB962C8B-B14F-4D97-AF65-F5344CB8AC3E}">
        <p14:creationId xmlns:p14="http://schemas.microsoft.com/office/powerpoint/2010/main" val="12342670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12</a:t>
            </a:fld>
            <a:endParaRPr lang="en-US"/>
          </a:p>
        </p:txBody>
      </p:sp>
    </p:spTree>
    <p:extLst>
      <p:ext uri="{BB962C8B-B14F-4D97-AF65-F5344CB8AC3E}">
        <p14:creationId xmlns:p14="http://schemas.microsoft.com/office/powerpoint/2010/main" val="18369060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13</a:t>
            </a:fld>
            <a:endParaRPr lang="en-US"/>
          </a:p>
        </p:txBody>
      </p:sp>
    </p:spTree>
    <p:extLst>
      <p:ext uri="{BB962C8B-B14F-4D97-AF65-F5344CB8AC3E}">
        <p14:creationId xmlns:p14="http://schemas.microsoft.com/office/powerpoint/2010/main" val="2398837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14</a:t>
            </a:fld>
            <a:endParaRPr lang="en-US"/>
          </a:p>
        </p:txBody>
      </p:sp>
    </p:spTree>
    <p:extLst>
      <p:ext uri="{BB962C8B-B14F-4D97-AF65-F5344CB8AC3E}">
        <p14:creationId xmlns:p14="http://schemas.microsoft.com/office/powerpoint/2010/main" val="42290654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15</a:t>
            </a:fld>
            <a:endParaRPr lang="en-US"/>
          </a:p>
        </p:txBody>
      </p:sp>
    </p:spTree>
    <p:extLst>
      <p:ext uri="{BB962C8B-B14F-4D97-AF65-F5344CB8AC3E}">
        <p14:creationId xmlns:p14="http://schemas.microsoft.com/office/powerpoint/2010/main" val="14748905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16</a:t>
            </a:fld>
            <a:endParaRPr lang="en-US"/>
          </a:p>
        </p:txBody>
      </p:sp>
    </p:spTree>
    <p:extLst>
      <p:ext uri="{BB962C8B-B14F-4D97-AF65-F5344CB8AC3E}">
        <p14:creationId xmlns:p14="http://schemas.microsoft.com/office/powerpoint/2010/main" val="38858248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17</a:t>
            </a:fld>
            <a:endParaRPr lang="en-US"/>
          </a:p>
        </p:txBody>
      </p:sp>
    </p:spTree>
    <p:extLst>
      <p:ext uri="{BB962C8B-B14F-4D97-AF65-F5344CB8AC3E}">
        <p14:creationId xmlns:p14="http://schemas.microsoft.com/office/powerpoint/2010/main" val="24665822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18</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214595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5343222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5</a:t>
            </a:fld>
            <a:endParaRPr lang="en-US"/>
          </a:p>
        </p:txBody>
      </p:sp>
    </p:spTree>
    <p:extLst>
      <p:ext uri="{BB962C8B-B14F-4D97-AF65-F5344CB8AC3E}">
        <p14:creationId xmlns:p14="http://schemas.microsoft.com/office/powerpoint/2010/main" val="3460643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2228046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7</a:t>
            </a:fld>
            <a:endParaRPr lang="en-US"/>
          </a:p>
        </p:txBody>
      </p:sp>
    </p:spTree>
    <p:extLst>
      <p:ext uri="{BB962C8B-B14F-4D97-AF65-F5344CB8AC3E}">
        <p14:creationId xmlns:p14="http://schemas.microsoft.com/office/powerpoint/2010/main" val="35775251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8</a:t>
            </a:fld>
            <a:endParaRPr lang="en-US"/>
          </a:p>
        </p:txBody>
      </p:sp>
    </p:spTree>
    <p:extLst>
      <p:ext uri="{BB962C8B-B14F-4D97-AF65-F5344CB8AC3E}">
        <p14:creationId xmlns:p14="http://schemas.microsoft.com/office/powerpoint/2010/main" val="2846104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9</a:t>
            </a:fld>
            <a:endParaRPr lang="en-US"/>
          </a:p>
        </p:txBody>
      </p:sp>
    </p:spTree>
    <p:extLst>
      <p:ext uri="{BB962C8B-B14F-4D97-AF65-F5344CB8AC3E}">
        <p14:creationId xmlns:p14="http://schemas.microsoft.com/office/powerpoint/2010/main" val="451297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6.png"/><Relationship Id="rId7" Type="http://schemas.openxmlformats.org/officeDocument/2006/relationships/image" Target="../media/image9.sv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7.svg"/></Relationships>
</file>

<file path=ppt/slides/_rels/slide1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6.png"/><Relationship Id="rId7" Type="http://schemas.openxmlformats.org/officeDocument/2006/relationships/image" Target="../media/image9.sv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7.sv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9.sv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9.sv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9.sv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9.sv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6.png"/><Relationship Id="rId7" Type="http://schemas.openxmlformats.org/officeDocument/2006/relationships/image" Target="../media/image9.sv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7.svg"/></Relationships>
</file>

<file path=ppt/slides/_rels/slide1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6.png"/><Relationship Id="rId7" Type="http://schemas.openxmlformats.org/officeDocument/2006/relationships/image" Target="../media/image9.sv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7.svg"/></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6.png"/><Relationship Id="rId7" Type="http://schemas.openxmlformats.org/officeDocument/2006/relationships/image" Target="../media/image9.sv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7.svg"/></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6.png"/><Relationship Id="rId7" Type="http://schemas.openxmlformats.org/officeDocument/2006/relationships/image" Target="../media/image9.sv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7.svg"/></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6.png"/><Relationship Id="rId7" Type="http://schemas.openxmlformats.org/officeDocument/2006/relationships/image" Target="../media/image9.sv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7.svg"/></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6.png"/><Relationship Id="rId7" Type="http://schemas.openxmlformats.org/officeDocument/2006/relationships/image" Target="../media/image9.sv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7.svg"/></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6.png"/><Relationship Id="rId7" Type="http://schemas.openxmlformats.org/officeDocument/2006/relationships/image" Target="../media/image9.sv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7.svg"/></Relationships>
</file>

<file path=ppt/slides/_rels/slide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6.png"/><Relationship Id="rId7" Type="http://schemas.openxmlformats.org/officeDocument/2006/relationships/image" Target="../media/image9.sv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7.svg"/></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6.png"/><Relationship Id="rId7" Type="http://schemas.openxmlformats.org/officeDocument/2006/relationships/image" Target="../media/image9.sv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7.svg"/></Relationships>
</file>

<file path=ppt/slides/_rels/slide9.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6.png"/><Relationship Id="rId7" Type="http://schemas.openxmlformats.org/officeDocument/2006/relationships/image" Target="../media/image9.sv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7.svg"/></Relationships>
</file>

<file path=ppt/slides/slide1.xml><?xml version="1.0" encoding="utf-8"?>
<p:sld xmlns:a="http://schemas.openxmlformats.org/drawingml/2006/main" xmlns:r="http://schemas.openxmlformats.org/officeDocument/2006/relationships" xmlns:p="http://schemas.openxmlformats.org/presentationml/2006/main">
  <p:cSld name="Slide 1">
    <p:bg>
      <p:bgPr>
        <a:solidFill>
          <a:srgbClr val="FFFFFF"/>
        </a:solidFill>
        <a:effectLst/>
      </p:bgPr>
    </p:bg>
    <p:spTree>
      <p:nvGrpSpPr>
        <p:cNvPr id="1" name=""/>
        <p:cNvGrpSpPr/>
        <p:nvPr/>
      </p:nvGrpSpPr>
      <p:grpSpPr>
        <a:xfrm>
          <a:off x="0" y="0"/>
          <a:ext cx="0" cy="0"/>
          <a:chOff x="0" y="0"/>
          <a:chExt cx="0" cy="0"/>
        </a:xfrm>
      </p:grpSpPr>
      <p:pic>
        <p:nvPicPr>
          <p:cNvPr id="2" name="Object 1" descr="preencoded.png"/>
          <p:cNvPicPr>
            <a:picLocks noChangeAspect="1"/>
          </p:cNvPicPr>
          <p:nvPr/>
        </p:nvPicPr>
        <p:blipFill>
          <a:blip r:embed="rId3"/>
          <a:srcRect/>
          <a:stretch/>
        </p:blipFill>
        <p:spPr>
          <a:xfrm>
            <a:off x="11029950" y="0"/>
            <a:ext cx="7258050" cy="10287000"/>
          </a:xfrm>
          <a:prstGeom prst="rect">
            <a:avLst/>
          </a:prstGeom>
        </p:spPr>
      </p:pic>
      <p:pic>
        <p:nvPicPr>
          <p:cNvPr id="3" name="Object 2" descr="preencoded.png"/>
          <p:cNvPicPr>
            <a:picLocks noChangeAspect="1"/>
          </p:cNvPicPr>
          <p:nvPr/>
        </p:nvPicPr>
        <p:blipFill>
          <a:blip r:embed="rId4"/>
          <a:srcRect/>
          <a:stretch/>
        </p:blipFill>
        <p:spPr>
          <a:xfrm>
            <a:off x="7134225" y="3667125"/>
            <a:ext cx="11153775" cy="6619875"/>
          </a:xfrm>
          <a:prstGeom prst="rect">
            <a:avLst/>
          </a:prstGeom>
        </p:spPr>
      </p:pic>
      <p:pic>
        <p:nvPicPr>
          <p:cNvPr id="4" name="Object 3" descr="preencoded.png"/>
          <p:cNvPicPr>
            <a:picLocks noChangeAspect="1"/>
          </p:cNvPicPr>
          <p:nvPr/>
        </p:nvPicPr>
        <p:blipFill>
          <a:blip r:embed="rId4"/>
          <a:srcRect/>
          <a:stretch/>
        </p:blipFill>
        <p:spPr>
          <a:xfrm>
            <a:off x="7134225" y="3667125"/>
            <a:ext cx="11153775" cy="6619875"/>
          </a:xfrm>
          <a:prstGeom prst="rect">
            <a:avLst/>
          </a:prstGeom>
        </p:spPr>
      </p:pic>
      <p:pic>
        <p:nvPicPr>
          <p:cNvPr id="5" name="Object 4" descr="preencoded.png"/>
          <p:cNvPicPr>
            <a:picLocks noChangeAspect="1"/>
          </p:cNvPicPr>
          <p:nvPr/>
        </p:nvPicPr>
        <p:blipFill>
          <a:blip r:embed="rId5"/>
          <a:srcRect/>
          <a:stretch/>
        </p:blipFill>
        <p:spPr>
          <a:xfrm>
            <a:off x="9144000" y="2219325"/>
            <a:ext cx="9124950" cy="8067675"/>
          </a:xfrm>
          <a:prstGeom prst="rect">
            <a:avLst/>
          </a:prstGeom>
        </p:spPr>
      </p:pic>
      <p:pic>
        <p:nvPicPr>
          <p:cNvPr id="6" name="Object 5" descr="preencoded.png"/>
          <p:cNvPicPr>
            <a:picLocks noChangeAspect="1"/>
          </p:cNvPicPr>
          <p:nvPr/>
        </p:nvPicPr>
        <p:blipFill>
          <a:blip r:embed="rId6"/>
          <a:srcRect/>
          <a:stretch/>
        </p:blipFill>
        <p:spPr>
          <a:xfrm>
            <a:off x="12011025" y="5057775"/>
            <a:ext cx="6276975" cy="5229225"/>
          </a:xfrm>
          <a:prstGeom prst="rect">
            <a:avLst/>
          </a:prstGeom>
        </p:spPr>
      </p:pic>
      <p:pic>
        <p:nvPicPr>
          <p:cNvPr id="7" name="Object 6" descr="preencoded.png"/>
          <p:cNvPicPr>
            <a:picLocks noChangeAspect="1"/>
          </p:cNvPicPr>
          <p:nvPr/>
        </p:nvPicPr>
        <p:blipFill>
          <a:blip r:embed="rId7"/>
          <a:srcRect/>
          <a:stretch/>
        </p:blipFill>
        <p:spPr>
          <a:xfrm>
            <a:off x="14354175" y="6657975"/>
            <a:ext cx="3438525" cy="3438525"/>
          </a:xfrm>
          <a:prstGeom prst="rect">
            <a:avLst/>
          </a:prstGeom>
        </p:spPr>
      </p:pic>
      <p:sp>
        <p:nvSpPr>
          <p:cNvPr id="8" name="Object7"/>
          <p:cNvSpPr/>
          <p:nvPr/>
        </p:nvSpPr>
        <p:spPr>
          <a:xfrm>
            <a:off x="914400" y="3835861"/>
            <a:ext cx="13935075" cy="872034"/>
          </a:xfrm>
          <a:prstGeom prst="rect">
            <a:avLst/>
          </a:prstGeom>
          <a:noFill/>
          <a:ln/>
        </p:spPr>
        <p:txBody>
          <a:bodyPr wrap="square" lIns="0" tIns="0" rIns="0" bIns="0" rtlCol="0" anchor="t">
            <a:spAutoFit/>
          </a:bodyPr>
          <a:lstStyle/>
          <a:p>
            <a:pPr>
              <a:lnSpc>
                <a:spcPts val="6800"/>
              </a:lnSpc>
            </a:pPr>
            <a:r>
              <a:rPr lang="ru-RU" sz="5800" b="1" dirty="0">
                <a:ea typeface="Verdana" panose="020B0604030504040204" pitchFamily="34" charset="0"/>
                <a:cs typeface="Calibri" panose="020F0502020204030204" pitchFamily="34" charset="0"/>
              </a:rPr>
              <a:t>ЕГЭ: апелляция и обжалование в суде</a:t>
            </a:r>
            <a:endParaRPr lang="en-US" sz="5800" dirty="0">
              <a:ea typeface="Verdana" panose="020B0604030504040204" pitchFamily="34" charset="0"/>
              <a:cs typeface="Calibri" panose="020F0502020204030204" pitchFamily="34" charset="0"/>
            </a:endParaRPr>
          </a:p>
        </p:txBody>
      </p:sp>
      <p:sp>
        <p:nvSpPr>
          <p:cNvPr id="9" name="Object8"/>
          <p:cNvSpPr/>
          <p:nvPr/>
        </p:nvSpPr>
        <p:spPr>
          <a:xfrm>
            <a:off x="609600" y="9296400"/>
            <a:ext cx="13935075" cy="346249"/>
          </a:xfrm>
          <a:prstGeom prst="rect">
            <a:avLst/>
          </a:prstGeom>
          <a:noFill/>
          <a:ln/>
        </p:spPr>
        <p:txBody>
          <a:bodyPr wrap="square" lIns="0" tIns="0" rIns="0" bIns="0" rtlCol="0" anchor="t">
            <a:spAutoFit/>
          </a:bodyPr>
          <a:lstStyle/>
          <a:p>
            <a:pPr algn="l">
              <a:lnSpc>
                <a:spcPts val="2700"/>
              </a:lnSpc>
            </a:pPr>
            <a:r>
              <a:rPr lang="ru-RU" sz="2400" dirty="0">
                <a:solidFill>
                  <a:srgbClr val="000000"/>
                </a:solidFill>
                <a:ea typeface="Inter Regular" pitchFamily="34" charset="-122"/>
                <a:cs typeface="Inter Regular" pitchFamily="34" charset="-120"/>
              </a:rPr>
              <a:t>28 апреля 2022</a:t>
            </a:r>
            <a:r>
              <a:rPr lang="en-US" sz="2400" dirty="0">
                <a:solidFill>
                  <a:srgbClr val="000000"/>
                </a:solidFill>
                <a:ea typeface="Inter Regular" pitchFamily="34" charset="-122"/>
                <a:cs typeface="Inter Regular" pitchFamily="34" charset="-120"/>
              </a:rPr>
              <a:t> г. | </a:t>
            </a:r>
            <a:r>
              <a:rPr lang="ru-RU" sz="2400" dirty="0">
                <a:solidFill>
                  <a:srgbClr val="000000"/>
                </a:solidFill>
                <a:ea typeface="Inter Regular" pitchFamily="34" charset="-122"/>
                <a:cs typeface="Inter Regular" pitchFamily="34" charset="-120"/>
              </a:rPr>
              <a:t>Савичева Елена Викторовна</a:t>
            </a:r>
            <a:endParaRPr lang="en-US" sz="2400" dirty="0"/>
          </a:p>
        </p:txBody>
      </p:sp>
      <p:sp>
        <p:nvSpPr>
          <p:cNvPr id="10" name="Object9"/>
          <p:cNvSpPr/>
          <p:nvPr/>
        </p:nvSpPr>
        <p:spPr>
          <a:xfrm>
            <a:off x="609599" y="609600"/>
            <a:ext cx="5007429" cy="381579"/>
          </a:xfrm>
          <a:prstGeom prst="rect">
            <a:avLst/>
          </a:prstGeom>
          <a:noFill/>
          <a:ln/>
        </p:spPr>
        <p:txBody>
          <a:bodyPr wrap="square" lIns="0" tIns="0" rIns="0" bIns="0" rtlCol="0" anchor="t">
            <a:spAutoFit/>
          </a:bodyPr>
          <a:lstStyle/>
          <a:p>
            <a:pPr algn="l">
              <a:lnSpc>
                <a:spcPts val="2700"/>
              </a:lnSpc>
            </a:pPr>
            <a:r>
              <a:rPr lang="ru-RU" sz="3600" b="1" dirty="0">
                <a:ea typeface="Inter Bold" pitchFamily="34" charset="-122"/>
                <a:cs typeface="Inter Bold" pitchFamily="34" charset="-120"/>
              </a:rPr>
              <a:t>«</a:t>
            </a:r>
            <a:r>
              <a:rPr lang="en-US" sz="3600" b="1" dirty="0" err="1">
                <a:ea typeface="Inter Bold" pitchFamily="34" charset="-122"/>
                <a:cs typeface="Inter Bold" pitchFamily="34" charset="-120"/>
              </a:rPr>
              <a:t>Пр</a:t>
            </a:r>
            <a:r>
              <a:rPr lang="ru-RU" sz="3600" b="1" dirty="0" err="1">
                <a:ea typeface="Inter Bold" pitchFamily="34" charset="-122"/>
                <a:cs typeface="Inter Bold" pitchFamily="34" charset="-120"/>
              </a:rPr>
              <a:t>аво</a:t>
            </a:r>
            <a:r>
              <a:rPr lang="ru-RU" sz="3600" b="1" dirty="0">
                <a:ea typeface="Inter Bold" pitchFamily="34" charset="-122"/>
                <a:cs typeface="Inter Bold" pitchFamily="34" charset="-120"/>
              </a:rPr>
              <a:t> Просвещения</a:t>
            </a:r>
            <a:r>
              <a:rPr lang="en-US" sz="3600" b="1" dirty="0">
                <a:ea typeface="Inter Bold" pitchFamily="34" charset="-122"/>
                <a:cs typeface="Inter Bold" pitchFamily="34" charset="-120"/>
              </a:rPr>
              <a:t>»</a:t>
            </a:r>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Object 15" descr="preencoded.png">
            <a:extLst>
              <a:ext uri="{FF2B5EF4-FFF2-40B4-BE49-F238E27FC236}">
                <a16:creationId xmlns:a16="http://schemas.microsoft.com/office/drawing/2014/main" id="{F90CDEA8-BABC-49E4-A684-F0B5EEC7FDB0}"/>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444894" y="7007362"/>
            <a:ext cx="8209724" cy="2873242"/>
          </a:xfrm>
          <a:prstGeom prst="rect">
            <a:avLst/>
          </a:prstGeom>
        </p:spPr>
      </p:pic>
      <p:pic>
        <p:nvPicPr>
          <p:cNvPr id="11" name="Object 4" descr="preencoded.png">
            <a:extLst>
              <a:ext uri="{FF2B5EF4-FFF2-40B4-BE49-F238E27FC236}">
                <a16:creationId xmlns:a16="http://schemas.microsoft.com/office/drawing/2014/main" id="{D06ABDB2-4809-4A2C-97DA-E298DBE98ADB}"/>
              </a:ext>
            </a:extLst>
          </p:cNvPr>
          <p:cNvPicPr>
            <a:picLocks noChangeAspect="1"/>
          </p:cNvPicPr>
          <p:nvPr/>
        </p:nvPicPr>
        <p:blipFill>
          <a:blip r:embed="rId5"/>
          <a:srcRect/>
          <a:stretch/>
        </p:blipFill>
        <p:spPr>
          <a:xfrm flipH="1">
            <a:off x="-29176" y="4613564"/>
            <a:ext cx="7190290" cy="5673436"/>
          </a:xfrm>
          <a:prstGeom prst="rect">
            <a:avLst/>
          </a:prstGeom>
        </p:spPr>
      </p:pic>
      <p:pic>
        <p:nvPicPr>
          <p:cNvPr id="10" name="Object 3" descr="preencoded.png">
            <a:extLst>
              <a:ext uri="{FF2B5EF4-FFF2-40B4-BE49-F238E27FC236}">
                <a16:creationId xmlns:a16="http://schemas.microsoft.com/office/drawing/2014/main" id="{3660A94A-1B5A-4DCD-965D-BB9A0DB110B6}"/>
              </a:ext>
            </a:extLst>
          </p:cNvPr>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289559" y="1539894"/>
            <a:ext cx="17601149" cy="4971900"/>
          </a:xfrm>
          <a:prstGeom prst="rect">
            <a:avLst/>
          </a:prstGeom>
        </p:spPr>
      </p:pic>
      <p:sp>
        <p:nvSpPr>
          <p:cNvPr id="13" name="Object12"/>
          <p:cNvSpPr/>
          <p:nvPr/>
        </p:nvSpPr>
        <p:spPr>
          <a:xfrm>
            <a:off x="1714181" y="422136"/>
            <a:ext cx="14859638" cy="843629"/>
          </a:xfrm>
          <a:prstGeom prst="rect">
            <a:avLst/>
          </a:prstGeom>
          <a:noFill/>
          <a:ln/>
        </p:spPr>
        <p:txBody>
          <a:bodyPr wrap="square" lIns="0" tIns="0" rIns="0" bIns="0" rtlCol="0" anchor="t">
            <a:spAutoFit/>
          </a:bodyPr>
          <a:lstStyle/>
          <a:p>
            <a:pPr algn="l">
              <a:lnSpc>
                <a:spcPts val="6800"/>
              </a:lnSpc>
            </a:pPr>
            <a:r>
              <a:rPr lang="ru-RU" sz="5600" dirty="0">
                <a:solidFill>
                  <a:srgbClr val="000000"/>
                </a:solidFill>
                <a:ea typeface="Inter Medium" pitchFamily="34" charset="-122"/>
              </a:rPr>
              <a:t> Обжалование (оспаривание) в суде</a:t>
            </a:r>
            <a:endParaRPr lang="en-US" sz="5600" dirty="0">
              <a:ea typeface="Inter Medium" pitchFamily="34" charset="-122"/>
            </a:endParaRPr>
          </a:p>
        </p:txBody>
      </p:sp>
      <p:sp>
        <p:nvSpPr>
          <p:cNvPr id="29" name="Object24">
            <a:extLst>
              <a:ext uri="{FF2B5EF4-FFF2-40B4-BE49-F238E27FC236}">
                <a16:creationId xmlns:a16="http://schemas.microsoft.com/office/drawing/2014/main" id="{2582090B-7002-43CE-9123-CF547CA9EFA6}"/>
              </a:ext>
            </a:extLst>
          </p:cNvPr>
          <p:cNvSpPr/>
          <p:nvPr/>
        </p:nvSpPr>
        <p:spPr>
          <a:xfrm>
            <a:off x="1049471" y="1487517"/>
            <a:ext cx="16383967" cy="4652364"/>
          </a:xfrm>
          <a:prstGeom prst="rect">
            <a:avLst/>
          </a:prstGeom>
          <a:noFill/>
          <a:ln/>
        </p:spPr>
        <p:txBody>
          <a:bodyPr wrap="square" lIns="0" tIns="0" rIns="0" bIns="0" rtlCol="0" anchor="t">
            <a:spAutoFit/>
          </a:bodyPr>
          <a:lstStyle/>
          <a:p>
            <a:pPr>
              <a:lnSpc>
                <a:spcPct val="107000"/>
              </a:lnSpc>
              <a:spcAft>
                <a:spcPts val="800"/>
              </a:spcAft>
              <a:tabLst>
                <a:tab pos="2250440" algn="l"/>
              </a:tabLst>
            </a:pPr>
            <a:endParaRPr lang="ru-RU" sz="2400" b="1" dirty="0">
              <a:solidFill>
                <a:schemeClr val="bg1"/>
              </a:solidFill>
              <a:latin typeface="+mj-lt"/>
              <a:ea typeface="Inter Bold" pitchFamily="34" charset="-122"/>
            </a:endParaRPr>
          </a:p>
          <a:p>
            <a:pPr marL="342900" indent="-342900">
              <a:lnSpc>
                <a:spcPct val="107000"/>
              </a:lnSpc>
              <a:spcAft>
                <a:spcPts val="800"/>
              </a:spcAft>
              <a:buFont typeface="Wingdings" panose="05000000000000000000" pitchFamily="2" charset="2"/>
              <a:buChar char="Ø"/>
              <a:tabLst>
                <a:tab pos="2250440" algn="l"/>
              </a:tabLst>
            </a:pPr>
            <a:r>
              <a:rPr lang="ru-RU" sz="2400" b="1" dirty="0">
                <a:solidFill>
                  <a:schemeClr val="bg1"/>
                </a:solidFill>
                <a:latin typeface="+mj-lt"/>
                <a:ea typeface="Inter Bold" pitchFamily="34" charset="-122"/>
              </a:rPr>
              <a:t>Административный иск подается  в  районный суд  (в качестве суда первой инстанции):</a:t>
            </a:r>
          </a:p>
          <a:p>
            <a:pPr marL="900113" indent="-369888">
              <a:lnSpc>
                <a:spcPct val="107000"/>
              </a:lnSpc>
              <a:spcAft>
                <a:spcPts val="800"/>
              </a:spcAft>
              <a:buFont typeface="Wingdings" panose="05000000000000000000" pitchFamily="2" charset="2"/>
              <a:buChar char="ü"/>
              <a:tabLst>
                <a:tab pos="2249488" algn="l"/>
              </a:tabLst>
            </a:pPr>
            <a:r>
              <a:rPr lang="ru-RU" sz="2400" b="1" dirty="0">
                <a:solidFill>
                  <a:schemeClr val="bg1"/>
                </a:solidFill>
                <a:latin typeface="+mj-lt"/>
                <a:ea typeface="Inter Bold" pitchFamily="34" charset="-122"/>
              </a:rPr>
              <a:t>по месту  нахождения органов, организаций и должностных лиц, наделенных государственными или иными публичными полномочиями</a:t>
            </a:r>
          </a:p>
          <a:p>
            <a:pPr marL="900113" indent="-369888">
              <a:lnSpc>
                <a:spcPct val="107000"/>
              </a:lnSpc>
              <a:spcAft>
                <a:spcPts val="800"/>
              </a:spcAft>
              <a:buFont typeface="Wingdings" panose="05000000000000000000" pitchFamily="2" charset="2"/>
              <a:buChar char="ü"/>
              <a:tabLst>
                <a:tab pos="2249488" algn="l"/>
              </a:tabLst>
            </a:pPr>
            <a:r>
              <a:rPr lang="ru-RU" sz="2400" b="1" dirty="0">
                <a:solidFill>
                  <a:schemeClr val="bg1"/>
                </a:solidFill>
                <a:latin typeface="+mj-lt"/>
                <a:ea typeface="Inter Bold" pitchFamily="34" charset="-122"/>
              </a:rPr>
              <a:t>по месту жительства гражданина, являющегося административным истцом</a:t>
            </a:r>
          </a:p>
          <a:p>
            <a:pPr marL="342900" indent="-342900">
              <a:lnSpc>
                <a:spcPct val="107000"/>
              </a:lnSpc>
              <a:spcAft>
                <a:spcPts val="800"/>
              </a:spcAft>
              <a:buFont typeface="Wingdings" panose="05000000000000000000" pitchFamily="2" charset="2"/>
              <a:buChar char="Ø"/>
              <a:tabLst>
                <a:tab pos="2250440" algn="l"/>
              </a:tabLst>
            </a:pPr>
            <a:r>
              <a:rPr lang="ru-RU" sz="2400" b="1" dirty="0">
                <a:solidFill>
                  <a:schemeClr val="bg1"/>
                </a:solidFill>
                <a:latin typeface="+mj-lt"/>
                <a:ea typeface="Inter Bold" pitchFamily="34" charset="-122"/>
              </a:rPr>
              <a:t>Срок обращения в суд - три месяца со дня, когда гражданину стало известно о нарушении его прав, свобод и законных интересов</a:t>
            </a:r>
          </a:p>
          <a:p>
            <a:pPr marL="342900" indent="-342900">
              <a:lnSpc>
                <a:spcPct val="107000"/>
              </a:lnSpc>
              <a:spcAft>
                <a:spcPts val="800"/>
              </a:spcAft>
              <a:buFont typeface="Wingdings" panose="05000000000000000000" pitchFamily="2" charset="2"/>
              <a:buChar char="Ø"/>
              <a:tabLst>
                <a:tab pos="2250440" algn="l"/>
              </a:tabLst>
            </a:pPr>
            <a:r>
              <a:rPr lang="ru-RU" sz="2400" b="1" dirty="0">
                <a:solidFill>
                  <a:schemeClr val="bg1"/>
                </a:solidFill>
                <a:latin typeface="+mj-lt"/>
                <a:ea typeface="Inter Bold" pitchFamily="34" charset="-122"/>
              </a:rPr>
              <a:t>Срок рассмотрения  и разрешения дела  - до истечения двух месяцев со дня поступления  иска в суд</a:t>
            </a:r>
          </a:p>
          <a:p>
            <a:pPr marL="342900" indent="-342900">
              <a:lnSpc>
                <a:spcPct val="107000"/>
              </a:lnSpc>
              <a:spcAft>
                <a:spcPts val="800"/>
              </a:spcAft>
              <a:buFont typeface="Wingdings" panose="05000000000000000000" pitchFamily="2" charset="2"/>
              <a:buChar char="Ø"/>
              <a:tabLst>
                <a:tab pos="2250440" algn="l"/>
              </a:tabLst>
            </a:pPr>
            <a:endParaRPr lang="ru-RU" sz="2400" b="1" dirty="0">
              <a:solidFill>
                <a:schemeClr val="bg1"/>
              </a:solidFill>
              <a:latin typeface="+mj-lt"/>
              <a:ea typeface="Inter Bold" pitchFamily="34" charset="-122"/>
            </a:endParaRPr>
          </a:p>
          <a:p>
            <a:pPr>
              <a:lnSpc>
                <a:spcPct val="107000"/>
              </a:lnSpc>
              <a:spcAft>
                <a:spcPts val="800"/>
              </a:spcAft>
              <a:tabLst>
                <a:tab pos="2250440" algn="l"/>
              </a:tabLst>
            </a:pPr>
            <a:r>
              <a:rPr lang="ru-RU" sz="2400" b="1" i="1" dirty="0">
                <a:solidFill>
                  <a:schemeClr val="bg1"/>
                </a:solidFill>
                <a:latin typeface="+mj-lt"/>
                <a:ea typeface="Inter Bold" pitchFamily="34" charset="-122"/>
              </a:rPr>
              <a:t>В вправе просить суд  о немедленном вступлении в силу его решения (чтобы сдать ЕГЭ в текущем учебном году)</a:t>
            </a:r>
          </a:p>
        </p:txBody>
      </p:sp>
      <p:pic>
        <p:nvPicPr>
          <p:cNvPr id="3" name="Рисунок 2">
            <a:extLst>
              <a:ext uri="{FF2B5EF4-FFF2-40B4-BE49-F238E27FC236}">
                <a16:creationId xmlns:a16="http://schemas.microsoft.com/office/drawing/2014/main" id="{A56348DD-DA3F-47EC-B987-CDF980B930FC}"/>
              </a:ext>
            </a:extLst>
          </p:cNvPr>
          <p:cNvPicPr>
            <a:picLocks noChangeAspect="1"/>
          </p:cNvPicPr>
          <p:nvPr/>
        </p:nvPicPr>
        <p:blipFill>
          <a:blip r:embed="rId8"/>
          <a:stretch>
            <a:fillRect/>
          </a:stretch>
        </p:blipFill>
        <p:spPr>
          <a:xfrm>
            <a:off x="7316044" y="7614729"/>
            <a:ext cx="1774090" cy="1780186"/>
          </a:xfrm>
          <a:prstGeom prst="rect">
            <a:avLst/>
          </a:prstGeom>
        </p:spPr>
      </p:pic>
      <p:sp>
        <p:nvSpPr>
          <p:cNvPr id="18" name="TextBox 17">
            <a:extLst>
              <a:ext uri="{FF2B5EF4-FFF2-40B4-BE49-F238E27FC236}">
                <a16:creationId xmlns:a16="http://schemas.microsoft.com/office/drawing/2014/main" id="{CFDFEA2A-5B8C-4FDC-BBF9-ACA1BE1EDDAE}"/>
              </a:ext>
            </a:extLst>
          </p:cNvPr>
          <p:cNvSpPr txBox="1"/>
          <p:nvPr/>
        </p:nvSpPr>
        <p:spPr>
          <a:xfrm>
            <a:off x="12149698" y="7214619"/>
            <a:ext cx="2562544" cy="400110"/>
          </a:xfrm>
          <a:prstGeom prst="rect">
            <a:avLst/>
          </a:prstGeom>
          <a:noFill/>
        </p:spPr>
        <p:txBody>
          <a:bodyPr wrap="square">
            <a:spAutoFit/>
          </a:bodyPr>
          <a:lstStyle/>
          <a:p>
            <a:pPr algn="ctr">
              <a:tabLst>
                <a:tab pos="2250440" algn="l"/>
              </a:tabLst>
            </a:pPr>
            <a:r>
              <a:rPr lang="ru-RU" sz="2000" dirty="0">
                <a:ea typeface="Inter Bold" panose="020B0502030000000004" pitchFamily="34" charset="0"/>
              </a:rPr>
              <a:t>Нормативная база:</a:t>
            </a:r>
          </a:p>
        </p:txBody>
      </p:sp>
      <p:sp>
        <p:nvSpPr>
          <p:cNvPr id="15" name="Object20">
            <a:extLst>
              <a:ext uri="{FF2B5EF4-FFF2-40B4-BE49-F238E27FC236}">
                <a16:creationId xmlns:a16="http://schemas.microsoft.com/office/drawing/2014/main" id="{55352163-6B49-456B-8FA0-715E20C6E820}"/>
              </a:ext>
            </a:extLst>
          </p:cNvPr>
          <p:cNvSpPr/>
          <p:nvPr/>
        </p:nvSpPr>
        <p:spPr>
          <a:xfrm>
            <a:off x="10103490" y="7864110"/>
            <a:ext cx="7329948" cy="1665777"/>
          </a:xfrm>
          <a:prstGeom prst="rect">
            <a:avLst/>
          </a:prstGeom>
          <a:noFill/>
          <a:ln/>
        </p:spPr>
        <p:txBody>
          <a:bodyPr wrap="square" lIns="0" tIns="0" rIns="0" bIns="0" rtlCol="0" anchor="t">
            <a:spAutoFit/>
          </a:bodyPr>
          <a:lstStyle/>
          <a:p>
            <a:pPr>
              <a:lnSpc>
                <a:spcPct val="107000"/>
              </a:lnSpc>
              <a:spcAft>
                <a:spcPts val="800"/>
              </a:spcAft>
              <a:tabLst>
                <a:tab pos="2250440" algn="l"/>
              </a:tabLst>
            </a:pPr>
            <a:r>
              <a:rPr lang="ru-RU" sz="2400" b="1" dirty="0">
                <a:ea typeface="Inter Bold" panose="020B0502030000000004" pitchFamily="34" charset="0"/>
              </a:rPr>
              <a:t>статья 19, часть 1 статьи 22, часть 3 статьи 24, часть 1 статьи 141, часть 2 статьи 188, статья 209 </a:t>
            </a:r>
          </a:p>
          <a:p>
            <a:pPr marL="1519238" indent="-1254125">
              <a:lnSpc>
                <a:spcPct val="107000"/>
              </a:lnSpc>
              <a:spcAft>
                <a:spcPts val="800"/>
              </a:spcAft>
              <a:tabLst>
                <a:tab pos="2250440" algn="l"/>
              </a:tabLst>
            </a:pPr>
            <a:r>
              <a:rPr lang="ru-RU" sz="2400" b="1" dirty="0">
                <a:ea typeface="Inter Bold" panose="020B0502030000000004" pitchFamily="34" charset="0"/>
              </a:rPr>
              <a:t>Кодекса административного судопроизводства Российской Федерации</a:t>
            </a:r>
          </a:p>
        </p:txBody>
      </p:sp>
    </p:spTree>
    <p:extLst>
      <p:ext uri="{BB962C8B-B14F-4D97-AF65-F5344CB8AC3E}">
        <p14:creationId xmlns:p14="http://schemas.microsoft.com/office/powerpoint/2010/main" val="1298563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Object 15" descr="preencoded.png">
            <a:extLst>
              <a:ext uri="{FF2B5EF4-FFF2-40B4-BE49-F238E27FC236}">
                <a16:creationId xmlns:a16="http://schemas.microsoft.com/office/drawing/2014/main" id="{F90CDEA8-BABC-49E4-A684-F0B5EEC7FDB0}"/>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4739709" y="6799006"/>
            <a:ext cx="13458629" cy="3455817"/>
          </a:xfrm>
          <a:prstGeom prst="rect">
            <a:avLst/>
          </a:prstGeom>
        </p:spPr>
      </p:pic>
      <p:pic>
        <p:nvPicPr>
          <p:cNvPr id="11" name="Object 4" descr="preencoded.png">
            <a:extLst>
              <a:ext uri="{FF2B5EF4-FFF2-40B4-BE49-F238E27FC236}">
                <a16:creationId xmlns:a16="http://schemas.microsoft.com/office/drawing/2014/main" id="{D06ABDB2-4809-4A2C-97DA-E298DBE98ADB}"/>
              </a:ext>
            </a:extLst>
          </p:cNvPr>
          <p:cNvPicPr>
            <a:picLocks noChangeAspect="1"/>
          </p:cNvPicPr>
          <p:nvPr/>
        </p:nvPicPr>
        <p:blipFill>
          <a:blip r:embed="rId5"/>
          <a:srcRect/>
          <a:stretch/>
        </p:blipFill>
        <p:spPr>
          <a:xfrm flipH="1">
            <a:off x="-1" y="4613564"/>
            <a:ext cx="7190290" cy="5673436"/>
          </a:xfrm>
          <a:prstGeom prst="rect">
            <a:avLst/>
          </a:prstGeom>
        </p:spPr>
      </p:pic>
      <p:pic>
        <p:nvPicPr>
          <p:cNvPr id="10" name="Object 3" descr="preencoded.png">
            <a:extLst>
              <a:ext uri="{FF2B5EF4-FFF2-40B4-BE49-F238E27FC236}">
                <a16:creationId xmlns:a16="http://schemas.microsoft.com/office/drawing/2014/main" id="{3660A94A-1B5A-4DCD-965D-BB9A0DB110B6}"/>
              </a:ext>
            </a:extLst>
          </p:cNvPr>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289559" y="1539893"/>
            <a:ext cx="17601149" cy="5122353"/>
          </a:xfrm>
          <a:prstGeom prst="rect">
            <a:avLst/>
          </a:prstGeom>
        </p:spPr>
      </p:pic>
      <p:sp>
        <p:nvSpPr>
          <p:cNvPr id="13" name="Object12"/>
          <p:cNvSpPr/>
          <p:nvPr/>
        </p:nvSpPr>
        <p:spPr>
          <a:xfrm>
            <a:off x="1714181" y="422136"/>
            <a:ext cx="14859638" cy="843629"/>
          </a:xfrm>
          <a:prstGeom prst="rect">
            <a:avLst/>
          </a:prstGeom>
          <a:noFill/>
          <a:ln/>
        </p:spPr>
        <p:txBody>
          <a:bodyPr wrap="square" lIns="0" tIns="0" rIns="0" bIns="0" rtlCol="0" anchor="t">
            <a:spAutoFit/>
          </a:bodyPr>
          <a:lstStyle/>
          <a:p>
            <a:pPr algn="l">
              <a:lnSpc>
                <a:spcPts val="6800"/>
              </a:lnSpc>
            </a:pPr>
            <a:r>
              <a:rPr lang="ru-RU" sz="5600" dirty="0">
                <a:solidFill>
                  <a:srgbClr val="000000"/>
                </a:solidFill>
                <a:ea typeface="Inter Medium" pitchFamily="34" charset="-122"/>
              </a:rPr>
              <a:t> Обжалование (оспаривание) в суде</a:t>
            </a:r>
            <a:endParaRPr lang="en-US" sz="5600" dirty="0">
              <a:ea typeface="Inter Medium" pitchFamily="34" charset="-122"/>
            </a:endParaRPr>
          </a:p>
        </p:txBody>
      </p:sp>
      <p:sp>
        <p:nvSpPr>
          <p:cNvPr id="29" name="Object24">
            <a:extLst>
              <a:ext uri="{FF2B5EF4-FFF2-40B4-BE49-F238E27FC236}">
                <a16:creationId xmlns:a16="http://schemas.microsoft.com/office/drawing/2014/main" id="{2582090B-7002-43CE-9123-CF547CA9EFA6}"/>
              </a:ext>
            </a:extLst>
          </p:cNvPr>
          <p:cNvSpPr/>
          <p:nvPr/>
        </p:nvSpPr>
        <p:spPr>
          <a:xfrm>
            <a:off x="1049471" y="1337349"/>
            <a:ext cx="16383967" cy="5647893"/>
          </a:xfrm>
          <a:prstGeom prst="rect">
            <a:avLst/>
          </a:prstGeom>
          <a:noFill/>
          <a:ln/>
        </p:spPr>
        <p:txBody>
          <a:bodyPr wrap="square" lIns="0" tIns="0" rIns="0" bIns="0" rtlCol="0" anchor="t">
            <a:spAutoFit/>
          </a:bodyPr>
          <a:lstStyle/>
          <a:p>
            <a:pPr>
              <a:lnSpc>
                <a:spcPct val="107000"/>
              </a:lnSpc>
              <a:spcAft>
                <a:spcPts val="800"/>
              </a:spcAft>
              <a:tabLst>
                <a:tab pos="2250440" algn="l"/>
              </a:tabLst>
            </a:pPr>
            <a:endParaRPr lang="ru-RU" sz="2400" b="1" dirty="0">
              <a:solidFill>
                <a:schemeClr val="bg1"/>
              </a:solidFill>
              <a:latin typeface="+mj-lt"/>
              <a:ea typeface="Inter Bold" pitchFamily="34" charset="-122"/>
            </a:endParaRPr>
          </a:p>
          <a:p>
            <a:pPr marL="342900" indent="-342900">
              <a:lnSpc>
                <a:spcPct val="107000"/>
              </a:lnSpc>
              <a:spcAft>
                <a:spcPts val="800"/>
              </a:spcAft>
              <a:buFont typeface="Wingdings" panose="05000000000000000000" pitchFamily="2" charset="2"/>
              <a:buChar char="Ø"/>
              <a:tabLst>
                <a:tab pos="2250440" algn="l"/>
              </a:tabLst>
            </a:pPr>
            <a:r>
              <a:rPr lang="ru-RU" sz="2400" b="1" dirty="0">
                <a:solidFill>
                  <a:schemeClr val="bg1"/>
                </a:solidFill>
                <a:latin typeface="+mj-lt"/>
                <a:ea typeface="Inter Bold" pitchFamily="34" charset="-122"/>
              </a:rPr>
              <a:t>Суд у</a:t>
            </a:r>
            <a:r>
              <a:rPr lang="ru-RU" sz="2400" b="1" u="sng" dirty="0">
                <a:solidFill>
                  <a:schemeClr val="bg1"/>
                </a:solidFill>
                <a:latin typeface="+mj-lt"/>
                <a:ea typeface="Inter Bold" pitchFamily="34" charset="-122"/>
              </a:rPr>
              <a:t>читывает</a:t>
            </a:r>
            <a:r>
              <a:rPr lang="ru-RU" sz="2400" b="1" dirty="0">
                <a:solidFill>
                  <a:schemeClr val="bg1"/>
                </a:solidFill>
                <a:latin typeface="+mj-lt"/>
                <a:ea typeface="Inter Bold" pitchFamily="34" charset="-122"/>
              </a:rPr>
              <a:t>:</a:t>
            </a:r>
          </a:p>
          <a:p>
            <a:pPr marL="900113" indent="-369888">
              <a:lnSpc>
                <a:spcPct val="107000"/>
              </a:lnSpc>
              <a:spcAft>
                <a:spcPts val="800"/>
              </a:spcAft>
              <a:buFont typeface="Wingdings" panose="05000000000000000000" pitchFamily="2" charset="2"/>
              <a:buChar char="ü"/>
              <a:tabLst>
                <a:tab pos="2249488" algn="l"/>
              </a:tabLst>
            </a:pPr>
            <a:r>
              <a:rPr lang="ru-RU" sz="2400" b="1" dirty="0">
                <a:solidFill>
                  <a:schemeClr val="bg1"/>
                </a:solidFill>
                <a:latin typeface="+mj-lt"/>
                <a:ea typeface="Inter Bold" pitchFamily="34" charset="-122"/>
              </a:rPr>
              <a:t>обстоятельства дела</a:t>
            </a:r>
          </a:p>
          <a:p>
            <a:pPr marL="900113" indent="-369888">
              <a:lnSpc>
                <a:spcPct val="107000"/>
              </a:lnSpc>
              <a:spcAft>
                <a:spcPts val="800"/>
              </a:spcAft>
              <a:buFont typeface="Wingdings" panose="05000000000000000000" pitchFamily="2" charset="2"/>
              <a:buChar char="ü"/>
              <a:tabLst>
                <a:tab pos="2249488" algn="l"/>
              </a:tabLst>
            </a:pPr>
            <a:r>
              <a:rPr lang="ru-RU" sz="2400" b="1" dirty="0">
                <a:solidFill>
                  <a:schemeClr val="bg1"/>
                </a:solidFill>
                <a:latin typeface="+mj-lt"/>
                <a:ea typeface="Inter Bold" pitchFamily="34" charset="-122"/>
              </a:rPr>
              <a:t>положения Порядка и Обобщения судебной практики ВС РФ</a:t>
            </a:r>
          </a:p>
          <a:p>
            <a:pPr marL="354013" indent="-354013">
              <a:lnSpc>
                <a:spcPct val="107000"/>
              </a:lnSpc>
              <a:spcAft>
                <a:spcPts val="800"/>
              </a:spcAft>
              <a:buFont typeface="Wingdings" panose="05000000000000000000" pitchFamily="2" charset="2"/>
              <a:buChar char="Ø"/>
              <a:tabLst>
                <a:tab pos="2249488" algn="l"/>
              </a:tabLst>
            </a:pPr>
            <a:r>
              <a:rPr lang="ru-RU" sz="2400" b="1" dirty="0">
                <a:solidFill>
                  <a:schemeClr val="bg1"/>
                </a:solidFill>
                <a:latin typeface="+mj-lt"/>
                <a:ea typeface="Inter Bold" pitchFamily="34" charset="-122"/>
              </a:rPr>
              <a:t>ВС РФ признает правильной практику : </a:t>
            </a:r>
          </a:p>
          <a:p>
            <a:pPr marL="873125" indent="-342900">
              <a:lnSpc>
                <a:spcPct val="107000"/>
              </a:lnSpc>
              <a:spcAft>
                <a:spcPts val="800"/>
              </a:spcAft>
              <a:buFont typeface="Wingdings" panose="05000000000000000000" pitchFamily="2" charset="2"/>
              <a:buChar char="ü"/>
              <a:tabLst>
                <a:tab pos="2249488" algn="l"/>
              </a:tabLst>
            </a:pPr>
            <a:r>
              <a:rPr lang="ru-RU" sz="2400" b="1" dirty="0">
                <a:solidFill>
                  <a:schemeClr val="bg1"/>
                </a:solidFill>
                <a:latin typeface="+mj-lt"/>
                <a:ea typeface="Inter Bold" pitchFamily="34" charset="-122"/>
              </a:rPr>
              <a:t>черновики выдаются организаторами ГИА экзаменуемым по мере необходимости и принесены с собой быть не могут</a:t>
            </a:r>
          </a:p>
          <a:p>
            <a:pPr marL="873125" indent="-342900">
              <a:lnSpc>
                <a:spcPct val="107000"/>
              </a:lnSpc>
              <a:spcAft>
                <a:spcPts val="800"/>
              </a:spcAft>
              <a:buFont typeface="Wingdings" panose="05000000000000000000" pitchFamily="2" charset="2"/>
              <a:buChar char="ü"/>
              <a:tabLst>
                <a:tab pos="2249488" algn="l"/>
              </a:tabLst>
            </a:pPr>
            <a:r>
              <a:rPr lang="ru-RU" sz="2400" b="1" dirty="0">
                <a:solidFill>
                  <a:schemeClr val="bg1"/>
                </a:solidFill>
                <a:latin typeface="+mj-lt"/>
                <a:ea typeface="Inter Bold" pitchFamily="34" charset="-122"/>
              </a:rPr>
              <a:t>достаточно установить факт наличия запрещённого предмета, независимо от его фактического использования (неработающий телефон, умные часы)</a:t>
            </a:r>
          </a:p>
          <a:p>
            <a:pPr marL="342900" indent="-342900">
              <a:lnSpc>
                <a:spcPct val="107000"/>
              </a:lnSpc>
              <a:spcAft>
                <a:spcPts val="800"/>
              </a:spcAft>
              <a:buFont typeface="Wingdings" panose="05000000000000000000" pitchFamily="2" charset="2"/>
              <a:buChar char="Ø"/>
              <a:tabLst>
                <a:tab pos="2250440" algn="l"/>
              </a:tabLst>
            </a:pPr>
            <a:r>
              <a:rPr lang="ru-RU" sz="2400" b="1" dirty="0">
                <a:solidFill>
                  <a:schemeClr val="bg1"/>
                </a:solidFill>
                <a:latin typeface="+mj-lt"/>
                <a:ea typeface="Inter Bold" pitchFamily="34" charset="-122"/>
              </a:rPr>
              <a:t>Истец  доказывает факт нарушения  прав ; ответчик доказывает наличие нарушения</a:t>
            </a:r>
          </a:p>
          <a:p>
            <a:pPr>
              <a:lnSpc>
                <a:spcPct val="107000"/>
              </a:lnSpc>
              <a:spcAft>
                <a:spcPts val="800"/>
              </a:spcAft>
              <a:tabLst>
                <a:tab pos="2250440" algn="l"/>
              </a:tabLst>
            </a:pPr>
            <a:r>
              <a:rPr lang="ru-RU" sz="2400" b="1" i="1" dirty="0">
                <a:solidFill>
                  <a:schemeClr val="bg1"/>
                </a:solidFill>
                <a:latin typeface="+mj-lt"/>
                <a:ea typeface="Inter Bold" pitchFamily="34" charset="-122"/>
              </a:rPr>
              <a:t>При заявлении соответствующих доводов на истца может быть возложена обязанность доказать отсутствие нарушения со стороны участником ЕГЭ</a:t>
            </a:r>
          </a:p>
          <a:p>
            <a:pPr marL="530225">
              <a:lnSpc>
                <a:spcPct val="107000"/>
              </a:lnSpc>
              <a:spcAft>
                <a:spcPts val="800"/>
              </a:spcAft>
              <a:tabLst>
                <a:tab pos="2249488" algn="l"/>
              </a:tabLst>
            </a:pPr>
            <a:endParaRPr lang="ru-RU" sz="2400" b="1" dirty="0">
              <a:solidFill>
                <a:schemeClr val="bg1"/>
              </a:solidFill>
              <a:latin typeface="+mj-lt"/>
              <a:ea typeface="Inter Bold" pitchFamily="34" charset="-122"/>
            </a:endParaRPr>
          </a:p>
        </p:txBody>
      </p:sp>
      <p:pic>
        <p:nvPicPr>
          <p:cNvPr id="3" name="Рисунок 2">
            <a:extLst>
              <a:ext uri="{FF2B5EF4-FFF2-40B4-BE49-F238E27FC236}">
                <a16:creationId xmlns:a16="http://schemas.microsoft.com/office/drawing/2014/main" id="{A56348DD-DA3F-47EC-B987-CDF980B930FC}"/>
              </a:ext>
            </a:extLst>
          </p:cNvPr>
          <p:cNvPicPr>
            <a:picLocks noChangeAspect="1"/>
          </p:cNvPicPr>
          <p:nvPr/>
        </p:nvPicPr>
        <p:blipFill>
          <a:blip r:embed="rId8"/>
          <a:stretch>
            <a:fillRect/>
          </a:stretch>
        </p:blipFill>
        <p:spPr>
          <a:xfrm>
            <a:off x="2821830" y="6925021"/>
            <a:ext cx="1774090" cy="1780186"/>
          </a:xfrm>
          <a:prstGeom prst="rect">
            <a:avLst/>
          </a:prstGeom>
        </p:spPr>
      </p:pic>
      <p:sp>
        <p:nvSpPr>
          <p:cNvPr id="18" name="TextBox 17">
            <a:extLst>
              <a:ext uri="{FF2B5EF4-FFF2-40B4-BE49-F238E27FC236}">
                <a16:creationId xmlns:a16="http://schemas.microsoft.com/office/drawing/2014/main" id="{CFDFEA2A-5B8C-4FDC-BBF9-ACA1BE1EDDAE}"/>
              </a:ext>
            </a:extLst>
          </p:cNvPr>
          <p:cNvSpPr txBox="1"/>
          <p:nvPr/>
        </p:nvSpPr>
        <p:spPr>
          <a:xfrm>
            <a:off x="9977954" y="6839279"/>
            <a:ext cx="2562544" cy="400110"/>
          </a:xfrm>
          <a:prstGeom prst="rect">
            <a:avLst/>
          </a:prstGeom>
          <a:noFill/>
        </p:spPr>
        <p:txBody>
          <a:bodyPr wrap="square">
            <a:spAutoFit/>
          </a:bodyPr>
          <a:lstStyle/>
          <a:p>
            <a:pPr algn="ctr">
              <a:tabLst>
                <a:tab pos="2250440" algn="l"/>
              </a:tabLst>
            </a:pPr>
            <a:r>
              <a:rPr lang="ru-RU" sz="2000" dirty="0">
                <a:ea typeface="Inter Bold" panose="020B0502030000000004" pitchFamily="34" charset="0"/>
              </a:rPr>
              <a:t>Нормативная база:</a:t>
            </a:r>
          </a:p>
        </p:txBody>
      </p:sp>
      <p:sp>
        <p:nvSpPr>
          <p:cNvPr id="15" name="Object20">
            <a:extLst>
              <a:ext uri="{FF2B5EF4-FFF2-40B4-BE49-F238E27FC236}">
                <a16:creationId xmlns:a16="http://schemas.microsoft.com/office/drawing/2014/main" id="{55352163-6B49-456B-8FA0-715E20C6E820}"/>
              </a:ext>
            </a:extLst>
          </p:cNvPr>
          <p:cNvSpPr/>
          <p:nvPr/>
        </p:nvSpPr>
        <p:spPr>
          <a:xfrm>
            <a:off x="6226221" y="7416421"/>
            <a:ext cx="11407555" cy="2661370"/>
          </a:xfrm>
          <a:prstGeom prst="rect">
            <a:avLst/>
          </a:prstGeom>
          <a:noFill/>
          <a:ln/>
        </p:spPr>
        <p:txBody>
          <a:bodyPr wrap="square" lIns="0" tIns="0" rIns="0" bIns="0" rtlCol="0" anchor="t">
            <a:spAutoFit/>
          </a:bodyPr>
          <a:lstStyle/>
          <a:p>
            <a:pPr>
              <a:lnSpc>
                <a:spcPct val="107000"/>
              </a:lnSpc>
              <a:spcAft>
                <a:spcPts val="800"/>
              </a:spcAft>
              <a:tabLst>
                <a:tab pos="2250440" algn="l"/>
              </a:tabLst>
            </a:pPr>
            <a:r>
              <a:rPr lang="ru-RU" sz="2000" b="1" dirty="0">
                <a:ea typeface="Inter Bold" panose="020B0502030000000004" pitchFamily="34" charset="0"/>
              </a:rPr>
              <a:t>Порядок проведения государственной итоговой аттестации по образовательным программам среднего общего образования, утв. Приказом </a:t>
            </a:r>
            <a:r>
              <a:rPr lang="ru-RU" sz="2000" b="1" dirty="0" err="1">
                <a:ea typeface="Inter Bold" panose="020B0502030000000004" pitchFamily="34" charset="0"/>
              </a:rPr>
              <a:t>Минпросвещения</a:t>
            </a:r>
            <a:r>
              <a:rPr lang="ru-RU" sz="2000" b="1" dirty="0">
                <a:ea typeface="Inter Bold" panose="020B0502030000000004" pitchFamily="34" charset="0"/>
              </a:rPr>
              <a:t> России N 190, Рособрнадзора N 1512 от 07.11.2018 </a:t>
            </a:r>
          </a:p>
          <a:p>
            <a:pPr>
              <a:lnSpc>
                <a:spcPct val="107000"/>
              </a:lnSpc>
              <a:spcAft>
                <a:spcPts val="800"/>
              </a:spcAft>
              <a:tabLst>
                <a:tab pos="2250440" algn="l"/>
              </a:tabLst>
            </a:pPr>
            <a:r>
              <a:rPr lang="ru-RU" sz="2000" b="1" dirty="0">
                <a:ea typeface="Inter Bold" panose="020B0502030000000004" pitchFamily="34" charset="0"/>
              </a:rPr>
              <a:t>Обобщение судебной практики по административным делам об оспаривании решений государственных экзаменационных и конфликтных комиссий субъектов Российской Федерации</a:t>
            </a:r>
          </a:p>
          <a:p>
            <a:pPr>
              <a:lnSpc>
                <a:spcPct val="107000"/>
              </a:lnSpc>
              <a:spcAft>
                <a:spcPts val="800"/>
              </a:spcAft>
              <a:tabLst>
                <a:tab pos="2250440" algn="l"/>
              </a:tabLst>
            </a:pPr>
            <a:r>
              <a:rPr lang="ru-RU" sz="2000" b="1" dirty="0">
                <a:ea typeface="Inter Bold" panose="020B0502030000000004" pitchFamily="34" charset="0"/>
              </a:rPr>
              <a:t>(утв. Президиумом Верховного Суда РФ 01.06.2017)</a:t>
            </a:r>
          </a:p>
          <a:p>
            <a:pPr>
              <a:lnSpc>
                <a:spcPct val="107000"/>
              </a:lnSpc>
              <a:spcAft>
                <a:spcPts val="800"/>
              </a:spcAft>
              <a:tabLst>
                <a:tab pos="2250440" algn="l"/>
              </a:tabLst>
            </a:pPr>
            <a:endParaRPr lang="ru-RU" sz="2400" b="1" dirty="0">
              <a:ea typeface="Inter Bold" panose="020B0502030000000004" pitchFamily="34" charset="0"/>
            </a:endParaRPr>
          </a:p>
        </p:txBody>
      </p:sp>
    </p:spTree>
    <p:extLst>
      <p:ext uri="{BB962C8B-B14F-4D97-AF65-F5344CB8AC3E}">
        <p14:creationId xmlns:p14="http://schemas.microsoft.com/office/powerpoint/2010/main" val="993316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Object 4" descr="preencoded.png">
            <a:extLst>
              <a:ext uri="{FF2B5EF4-FFF2-40B4-BE49-F238E27FC236}">
                <a16:creationId xmlns:a16="http://schemas.microsoft.com/office/drawing/2014/main" id="{D06ABDB2-4809-4A2C-97DA-E298DBE98ADB}"/>
              </a:ext>
            </a:extLst>
          </p:cNvPr>
          <p:cNvPicPr>
            <a:picLocks noChangeAspect="1"/>
          </p:cNvPicPr>
          <p:nvPr/>
        </p:nvPicPr>
        <p:blipFill>
          <a:blip r:embed="rId3"/>
          <a:srcRect/>
          <a:stretch/>
        </p:blipFill>
        <p:spPr>
          <a:xfrm flipH="1">
            <a:off x="-1" y="4613564"/>
            <a:ext cx="7190290" cy="5673436"/>
          </a:xfrm>
          <a:prstGeom prst="rect">
            <a:avLst/>
          </a:prstGeom>
        </p:spPr>
      </p:pic>
      <p:pic>
        <p:nvPicPr>
          <p:cNvPr id="10" name="Object 3" descr="preencoded.png">
            <a:extLst>
              <a:ext uri="{FF2B5EF4-FFF2-40B4-BE49-F238E27FC236}">
                <a16:creationId xmlns:a16="http://schemas.microsoft.com/office/drawing/2014/main" id="{3660A94A-1B5A-4DCD-965D-BB9A0DB110B6}"/>
              </a:ext>
            </a:extLst>
          </p:cNvPr>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343425" y="1782177"/>
            <a:ext cx="17601149" cy="7804275"/>
          </a:xfrm>
          <a:prstGeom prst="rect">
            <a:avLst/>
          </a:prstGeom>
        </p:spPr>
      </p:pic>
      <p:sp>
        <p:nvSpPr>
          <p:cNvPr id="13" name="Object12"/>
          <p:cNvSpPr/>
          <p:nvPr/>
        </p:nvSpPr>
        <p:spPr>
          <a:xfrm>
            <a:off x="1714180" y="422136"/>
            <a:ext cx="15842299" cy="1715662"/>
          </a:xfrm>
          <a:prstGeom prst="rect">
            <a:avLst/>
          </a:prstGeom>
          <a:noFill/>
          <a:ln/>
        </p:spPr>
        <p:txBody>
          <a:bodyPr wrap="square" lIns="0" tIns="0" rIns="0" bIns="0" rtlCol="0" anchor="t">
            <a:spAutoFit/>
          </a:bodyPr>
          <a:lstStyle/>
          <a:p>
            <a:pPr algn="l">
              <a:lnSpc>
                <a:spcPts val="6800"/>
              </a:lnSpc>
            </a:pPr>
            <a:r>
              <a:rPr lang="ru-RU" sz="5600" dirty="0">
                <a:solidFill>
                  <a:srgbClr val="000000"/>
                </a:solidFill>
                <a:ea typeface="Inter Medium" pitchFamily="34" charset="-122"/>
              </a:rPr>
              <a:t> </a:t>
            </a:r>
            <a:r>
              <a:rPr lang="ru-RU" sz="5600" dirty="0">
                <a:ea typeface="Inter Medium" pitchFamily="34" charset="-122"/>
              </a:rPr>
              <a:t>Обжалование (оспаривание) в суде</a:t>
            </a:r>
          </a:p>
          <a:p>
            <a:pPr algn="l">
              <a:lnSpc>
                <a:spcPts val="6800"/>
              </a:lnSpc>
            </a:pPr>
            <a:endParaRPr lang="en-US" sz="5600" dirty="0">
              <a:ea typeface="Inter Medium" pitchFamily="34" charset="-122"/>
            </a:endParaRPr>
          </a:p>
        </p:txBody>
      </p:sp>
      <p:sp>
        <p:nvSpPr>
          <p:cNvPr id="29" name="Object24">
            <a:extLst>
              <a:ext uri="{FF2B5EF4-FFF2-40B4-BE49-F238E27FC236}">
                <a16:creationId xmlns:a16="http://schemas.microsoft.com/office/drawing/2014/main" id="{2582090B-7002-43CE-9123-CF547CA9EFA6}"/>
              </a:ext>
            </a:extLst>
          </p:cNvPr>
          <p:cNvSpPr/>
          <p:nvPr/>
        </p:nvSpPr>
        <p:spPr>
          <a:xfrm>
            <a:off x="1680050" y="1935066"/>
            <a:ext cx="14988860" cy="1870961"/>
          </a:xfrm>
          <a:prstGeom prst="rect">
            <a:avLst/>
          </a:prstGeom>
          <a:noFill/>
          <a:ln/>
        </p:spPr>
        <p:txBody>
          <a:bodyPr wrap="square" lIns="0" tIns="0" rIns="0" bIns="0" rtlCol="0" anchor="t">
            <a:spAutoFit/>
          </a:bodyPr>
          <a:lstStyle/>
          <a:p>
            <a:pPr>
              <a:lnSpc>
                <a:spcPct val="107000"/>
              </a:lnSpc>
              <a:spcAft>
                <a:spcPts val="800"/>
              </a:spcAft>
              <a:tabLst>
                <a:tab pos="2250440" algn="l"/>
              </a:tabLst>
            </a:pPr>
            <a:r>
              <a:rPr lang="ru-RU" sz="2400" b="1" u="sng" dirty="0">
                <a:solidFill>
                  <a:schemeClr val="bg1"/>
                </a:solidFill>
                <a:latin typeface="+mj-lt"/>
                <a:ea typeface="Inter Bold" pitchFamily="34" charset="-122"/>
              </a:rPr>
              <a:t>Обжалование решений КК (отказ в удовлетворении апелляции ) – несогласие с баллами</a:t>
            </a:r>
          </a:p>
          <a:p>
            <a:pPr>
              <a:lnSpc>
                <a:spcPct val="107000"/>
              </a:lnSpc>
              <a:spcAft>
                <a:spcPts val="800"/>
              </a:spcAft>
              <a:tabLst>
                <a:tab pos="2250440" algn="l"/>
              </a:tabLst>
            </a:pPr>
            <a:endParaRPr lang="ru-RU" sz="2400" b="1" u="sng" dirty="0">
              <a:solidFill>
                <a:schemeClr val="bg1"/>
              </a:solidFill>
              <a:latin typeface="+mj-lt"/>
              <a:ea typeface="Inter Bold" pitchFamily="34" charset="-122"/>
            </a:endParaRPr>
          </a:p>
          <a:p>
            <a:pPr>
              <a:lnSpc>
                <a:spcPct val="107000"/>
              </a:lnSpc>
              <a:spcAft>
                <a:spcPts val="800"/>
              </a:spcAft>
              <a:tabLst>
                <a:tab pos="2250440" algn="l"/>
              </a:tabLst>
            </a:pPr>
            <a:endParaRPr lang="ru-RU" sz="2400" b="1" u="sng" dirty="0">
              <a:solidFill>
                <a:schemeClr val="bg1"/>
              </a:solidFill>
              <a:latin typeface="+mj-lt"/>
              <a:ea typeface="Inter Bold" pitchFamily="34" charset="-122"/>
            </a:endParaRPr>
          </a:p>
          <a:p>
            <a:pPr>
              <a:lnSpc>
                <a:spcPct val="107000"/>
              </a:lnSpc>
              <a:spcAft>
                <a:spcPts val="800"/>
              </a:spcAft>
              <a:tabLst>
                <a:tab pos="2250440" algn="l"/>
              </a:tabLst>
            </a:pPr>
            <a:endParaRPr lang="ru-RU" sz="2400" b="1" dirty="0">
              <a:solidFill>
                <a:schemeClr val="bg1"/>
              </a:solidFill>
              <a:latin typeface="+mj-lt"/>
              <a:ea typeface="Inter Bold" pitchFamily="34" charset="-122"/>
            </a:endParaRPr>
          </a:p>
        </p:txBody>
      </p:sp>
      <p:graphicFrame>
        <p:nvGraphicFramePr>
          <p:cNvPr id="15" name="Таблица 3">
            <a:extLst>
              <a:ext uri="{FF2B5EF4-FFF2-40B4-BE49-F238E27FC236}">
                <a16:creationId xmlns:a16="http://schemas.microsoft.com/office/drawing/2014/main" id="{6E214047-F340-4F12-8241-2E3679E76ED3}"/>
              </a:ext>
            </a:extLst>
          </p:cNvPr>
          <p:cNvGraphicFramePr>
            <a:graphicFrameLocks noGrp="1"/>
          </p:cNvGraphicFramePr>
          <p:nvPr>
            <p:extLst>
              <p:ext uri="{D42A27DB-BD31-4B8C-83A1-F6EECF244321}">
                <p14:modId xmlns:p14="http://schemas.microsoft.com/office/powerpoint/2010/main" val="2282553206"/>
              </p:ext>
            </p:extLst>
          </p:nvPr>
        </p:nvGraphicFramePr>
        <p:xfrm>
          <a:off x="936523" y="2814466"/>
          <a:ext cx="16062960" cy="6309360"/>
        </p:xfrm>
        <a:graphic>
          <a:graphicData uri="http://schemas.openxmlformats.org/drawingml/2006/table">
            <a:tbl>
              <a:tblPr firstRow="1" bandRow="1">
                <a:tableStyleId>{5C22544A-7EE6-4342-B048-85BDC9FD1C3A}</a:tableStyleId>
              </a:tblPr>
              <a:tblGrid>
                <a:gridCol w="7617978">
                  <a:extLst>
                    <a:ext uri="{9D8B030D-6E8A-4147-A177-3AD203B41FA5}">
                      <a16:colId xmlns:a16="http://schemas.microsoft.com/office/drawing/2014/main" val="1651340526"/>
                    </a:ext>
                  </a:extLst>
                </a:gridCol>
                <a:gridCol w="8444982">
                  <a:extLst>
                    <a:ext uri="{9D8B030D-6E8A-4147-A177-3AD203B41FA5}">
                      <a16:colId xmlns:a16="http://schemas.microsoft.com/office/drawing/2014/main" val="2921355951"/>
                    </a:ext>
                  </a:extLst>
                </a:gridCol>
              </a:tblGrid>
              <a:tr h="2374743">
                <a:tc>
                  <a:txBody>
                    <a:bodyPr/>
                    <a:lstStyle/>
                    <a:p>
                      <a:pPr marL="0" indent="0" algn="l">
                        <a:buFont typeface="Wingdings" panose="05000000000000000000" pitchFamily="2" charset="2"/>
                        <a:buNone/>
                      </a:pPr>
                      <a:r>
                        <a:rPr lang="ru-RU" sz="2400" u="sng" dirty="0">
                          <a:latin typeface="+mj-lt"/>
                        </a:rPr>
                        <a:t>Решение Калининского районного суда г. Уфы Республики Башкортостан от 15 апреля 2021 г. по делу N 2а-1857/2021</a:t>
                      </a:r>
                    </a:p>
                    <a:p>
                      <a:pPr marL="0" indent="0" algn="l">
                        <a:buFont typeface="Wingdings" panose="05000000000000000000" pitchFamily="2" charset="2"/>
                        <a:buNone/>
                      </a:pPr>
                      <a:r>
                        <a:rPr lang="ru-RU" sz="2400" dirty="0">
                          <a:latin typeface="+mj-lt"/>
                        </a:rPr>
                        <a:t>Требование: признать незаконным решение  КК,</a:t>
                      </a:r>
                    </a:p>
                    <a:p>
                      <a:pPr marL="0" indent="0" algn="l">
                        <a:buFont typeface="Wingdings" panose="05000000000000000000" pitchFamily="2" charset="2"/>
                        <a:buNone/>
                      </a:pPr>
                      <a:r>
                        <a:rPr lang="ru-RU" sz="2400" dirty="0">
                          <a:latin typeface="+mj-lt"/>
                        </a:rPr>
                        <a:t>пересмотреть результаты ЕГЭ по учебному предмету "Математика профильная" и увеличить их на 2 первичных балла.</a:t>
                      </a:r>
                    </a:p>
                    <a:p>
                      <a:pPr marL="0" indent="0" algn="l">
                        <a:buFont typeface="Wingdings" panose="05000000000000000000" pitchFamily="2" charset="2"/>
                        <a:buNone/>
                      </a:pPr>
                      <a:endParaRPr lang="ru-RU" sz="2400" dirty="0">
                        <a:latin typeface="+mj-lt"/>
                      </a:endParaRPr>
                    </a:p>
                    <a:p>
                      <a:pPr marL="0" indent="0" algn="l">
                        <a:buFont typeface="Wingdings" panose="05000000000000000000" pitchFamily="2" charset="2"/>
                        <a:buNone/>
                      </a:pPr>
                      <a:endParaRPr lang="ru-RU" sz="2400" dirty="0">
                        <a:latin typeface="+mj-lt"/>
                      </a:endParaRPr>
                    </a:p>
                    <a:p>
                      <a:pPr marL="0" indent="0" algn="l">
                        <a:buFont typeface="Wingdings" panose="05000000000000000000" pitchFamily="2" charset="2"/>
                        <a:buNone/>
                      </a:pPr>
                      <a:r>
                        <a:rPr lang="ru-RU" sz="2400" dirty="0">
                          <a:latin typeface="+mj-lt"/>
                        </a:rPr>
                        <a:t>Обстоятельства:  на задачу дан верный ответ, но нет необходимых действий с числами, КК отказалась выставить два балла по критерию "Верно получен один из следующих результатов»</a:t>
                      </a:r>
                    </a:p>
                    <a:p>
                      <a:pPr marL="0" indent="0" algn="l">
                        <a:buFont typeface="Wingdings" panose="05000000000000000000" pitchFamily="2" charset="2"/>
                        <a:buNone/>
                      </a:pPr>
                      <a:endParaRPr lang="ru-RU" sz="2400" dirty="0">
                        <a:latin typeface="+mj-lt"/>
                      </a:endParaRPr>
                    </a:p>
                    <a:p>
                      <a:pPr marL="0" indent="0" algn="l">
                        <a:buFont typeface="Wingdings" panose="05000000000000000000" pitchFamily="2" charset="2"/>
                        <a:buNone/>
                      </a:pPr>
                      <a:r>
                        <a:rPr lang="ru-RU" sz="2400" dirty="0">
                          <a:latin typeface="+mj-lt"/>
                        </a:rPr>
                        <a:t>Решение: : В удовлетворении требования отказано</a:t>
                      </a:r>
                    </a:p>
                  </a:txBody>
                  <a:tcPr/>
                </a:tc>
                <a:tc>
                  <a:txBody>
                    <a:bodyPr/>
                    <a:lstStyle/>
                    <a:p>
                      <a:pPr algn="l"/>
                      <a:r>
                        <a:rPr lang="ru-RU" sz="2400" u="sng" dirty="0">
                          <a:latin typeface="+mj-lt"/>
                        </a:rPr>
                        <a:t>Апелляционное определение СК по административным делам Ивановского областного суда от 06 апреля 2021 г. по делу N 33а-582/2021</a:t>
                      </a:r>
                    </a:p>
                    <a:p>
                      <a:pPr algn="l"/>
                      <a:r>
                        <a:rPr lang="ru-RU" sz="2400" u="none" dirty="0">
                          <a:latin typeface="+mj-lt"/>
                        </a:rPr>
                        <a:t>Требование: признать незаконным решение КК, признать несоответствующими требованиям действия эксперта, организовать повторную проверку работы , обязать ответчиков пересмотреть результаты ЕГЭ увеличить их на 2 первичных балла</a:t>
                      </a:r>
                    </a:p>
                    <a:p>
                      <a:pPr algn="l"/>
                      <a:endParaRPr lang="ru-RU" sz="2400" u="none" dirty="0">
                        <a:latin typeface="+mj-lt"/>
                      </a:endParaRPr>
                    </a:p>
                    <a:p>
                      <a:pPr algn="l"/>
                      <a:r>
                        <a:rPr lang="ru-RU" sz="2400" u="none" dirty="0">
                          <a:latin typeface="+mj-lt"/>
                        </a:rPr>
                        <a:t>Обстоятельства:  работа по предмету "Обществознание« была оценена в 92 балла, баллы за выполнение задания с развёрнутым ответом составили27 из 30возможных</a:t>
                      </a:r>
                    </a:p>
                    <a:p>
                      <a:pPr algn="l"/>
                      <a:r>
                        <a:rPr lang="ru-RU" sz="2400" u="none" dirty="0">
                          <a:latin typeface="+mj-lt"/>
                        </a:rPr>
                        <a:t>КК не нашла оснований для увеличения баллов и приняла решение об отказе в удовлетворении апелляции</a:t>
                      </a:r>
                    </a:p>
                    <a:p>
                      <a:pPr algn="l"/>
                      <a:endParaRPr lang="ru-RU" sz="2400" u="none" dirty="0">
                        <a:latin typeface="+mj-lt"/>
                      </a:endParaRPr>
                    </a:p>
                    <a:p>
                      <a:pPr algn="l"/>
                      <a:r>
                        <a:rPr lang="ru-RU" sz="2400" u="none" dirty="0">
                          <a:latin typeface="+mj-lt"/>
                        </a:rPr>
                        <a:t>Решение: Решение районного суда  оставить без изменения, апелляционную жалобу - без удовлетворения</a:t>
                      </a:r>
                    </a:p>
                  </a:txBody>
                  <a:tcPr/>
                </a:tc>
                <a:extLst>
                  <a:ext uri="{0D108BD9-81ED-4DB2-BD59-A6C34878D82A}">
                    <a16:rowId xmlns:a16="http://schemas.microsoft.com/office/drawing/2014/main" val="1823462202"/>
                  </a:ext>
                </a:extLst>
              </a:tr>
            </a:tbl>
          </a:graphicData>
        </a:graphic>
      </p:graphicFrame>
    </p:spTree>
    <p:extLst>
      <p:ext uri="{BB962C8B-B14F-4D97-AF65-F5344CB8AC3E}">
        <p14:creationId xmlns:p14="http://schemas.microsoft.com/office/powerpoint/2010/main" val="2394440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Object 4" descr="preencoded.png">
            <a:extLst>
              <a:ext uri="{FF2B5EF4-FFF2-40B4-BE49-F238E27FC236}">
                <a16:creationId xmlns:a16="http://schemas.microsoft.com/office/drawing/2014/main" id="{D06ABDB2-4809-4A2C-97DA-E298DBE98ADB}"/>
              </a:ext>
            </a:extLst>
          </p:cNvPr>
          <p:cNvPicPr>
            <a:picLocks noChangeAspect="1"/>
          </p:cNvPicPr>
          <p:nvPr/>
        </p:nvPicPr>
        <p:blipFill>
          <a:blip r:embed="rId3"/>
          <a:srcRect/>
          <a:stretch/>
        </p:blipFill>
        <p:spPr>
          <a:xfrm flipH="1">
            <a:off x="-1" y="4613564"/>
            <a:ext cx="7190290" cy="5673436"/>
          </a:xfrm>
          <a:prstGeom prst="rect">
            <a:avLst/>
          </a:prstGeom>
        </p:spPr>
      </p:pic>
      <p:pic>
        <p:nvPicPr>
          <p:cNvPr id="10" name="Object 3" descr="preencoded.png">
            <a:extLst>
              <a:ext uri="{FF2B5EF4-FFF2-40B4-BE49-F238E27FC236}">
                <a16:creationId xmlns:a16="http://schemas.microsoft.com/office/drawing/2014/main" id="{3660A94A-1B5A-4DCD-965D-BB9A0DB110B6}"/>
              </a:ext>
            </a:extLst>
          </p:cNvPr>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343425" y="1782177"/>
            <a:ext cx="17601149" cy="7804275"/>
          </a:xfrm>
          <a:prstGeom prst="rect">
            <a:avLst/>
          </a:prstGeom>
        </p:spPr>
      </p:pic>
      <p:sp>
        <p:nvSpPr>
          <p:cNvPr id="13" name="Object12"/>
          <p:cNvSpPr/>
          <p:nvPr/>
        </p:nvSpPr>
        <p:spPr>
          <a:xfrm>
            <a:off x="1714180" y="422136"/>
            <a:ext cx="15842299" cy="1715662"/>
          </a:xfrm>
          <a:prstGeom prst="rect">
            <a:avLst/>
          </a:prstGeom>
          <a:noFill/>
          <a:ln/>
        </p:spPr>
        <p:txBody>
          <a:bodyPr wrap="square" lIns="0" tIns="0" rIns="0" bIns="0" rtlCol="0" anchor="t">
            <a:spAutoFit/>
          </a:bodyPr>
          <a:lstStyle/>
          <a:p>
            <a:pPr algn="l">
              <a:lnSpc>
                <a:spcPts val="6800"/>
              </a:lnSpc>
            </a:pPr>
            <a:r>
              <a:rPr lang="ru-RU" sz="5600" dirty="0">
                <a:solidFill>
                  <a:srgbClr val="000000"/>
                </a:solidFill>
                <a:ea typeface="Inter Medium" pitchFamily="34" charset="-122"/>
              </a:rPr>
              <a:t> </a:t>
            </a:r>
            <a:r>
              <a:rPr lang="ru-RU" sz="5600" dirty="0">
                <a:ea typeface="Inter Medium" pitchFamily="34" charset="-122"/>
              </a:rPr>
              <a:t>Обжалование (оспаривание) в суде</a:t>
            </a:r>
          </a:p>
          <a:p>
            <a:pPr algn="l">
              <a:lnSpc>
                <a:spcPts val="6800"/>
              </a:lnSpc>
            </a:pPr>
            <a:endParaRPr lang="en-US" sz="5600" dirty="0">
              <a:ea typeface="Inter Medium" pitchFamily="34" charset="-122"/>
            </a:endParaRPr>
          </a:p>
        </p:txBody>
      </p:sp>
      <p:sp>
        <p:nvSpPr>
          <p:cNvPr id="29" name="Object24">
            <a:extLst>
              <a:ext uri="{FF2B5EF4-FFF2-40B4-BE49-F238E27FC236}">
                <a16:creationId xmlns:a16="http://schemas.microsoft.com/office/drawing/2014/main" id="{2582090B-7002-43CE-9123-CF547CA9EFA6}"/>
              </a:ext>
            </a:extLst>
          </p:cNvPr>
          <p:cNvSpPr/>
          <p:nvPr/>
        </p:nvSpPr>
        <p:spPr>
          <a:xfrm>
            <a:off x="1082040" y="1910892"/>
            <a:ext cx="16474439" cy="875432"/>
          </a:xfrm>
          <a:prstGeom prst="rect">
            <a:avLst/>
          </a:prstGeom>
          <a:noFill/>
          <a:ln/>
        </p:spPr>
        <p:txBody>
          <a:bodyPr wrap="square" lIns="0" tIns="0" rIns="0" bIns="0" rtlCol="0" anchor="t">
            <a:spAutoFit/>
          </a:bodyPr>
          <a:lstStyle/>
          <a:p>
            <a:pPr>
              <a:lnSpc>
                <a:spcPct val="107000"/>
              </a:lnSpc>
              <a:spcAft>
                <a:spcPts val="800"/>
              </a:spcAft>
              <a:tabLst>
                <a:tab pos="2250440" algn="l"/>
              </a:tabLst>
            </a:pPr>
            <a:r>
              <a:rPr lang="ru-RU" sz="2400" b="1" dirty="0">
                <a:solidFill>
                  <a:schemeClr val="bg1"/>
                </a:solidFill>
                <a:latin typeface="+mj-lt"/>
                <a:ea typeface="Inter Bold" pitchFamily="34" charset="-122"/>
              </a:rPr>
              <a:t>                 Техническая ошибка                                                            Аннулирование результатов за  нарушения порядка проведения</a:t>
            </a:r>
          </a:p>
          <a:p>
            <a:pPr>
              <a:lnSpc>
                <a:spcPct val="107000"/>
              </a:lnSpc>
              <a:spcAft>
                <a:spcPts val="800"/>
              </a:spcAft>
              <a:tabLst>
                <a:tab pos="2250440" algn="l"/>
              </a:tabLst>
            </a:pPr>
            <a:endParaRPr lang="ru-RU" sz="2400" b="1" dirty="0">
              <a:solidFill>
                <a:schemeClr val="bg1"/>
              </a:solidFill>
              <a:latin typeface="+mj-lt"/>
              <a:ea typeface="Inter Bold" pitchFamily="34" charset="-122"/>
            </a:endParaRPr>
          </a:p>
        </p:txBody>
      </p:sp>
      <p:graphicFrame>
        <p:nvGraphicFramePr>
          <p:cNvPr id="15" name="Таблица 3">
            <a:extLst>
              <a:ext uri="{FF2B5EF4-FFF2-40B4-BE49-F238E27FC236}">
                <a16:creationId xmlns:a16="http://schemas.microsoft.com/office/drawing/2014/main" id="{6E214047-F340-4F12-8241-2E3679E76ED3}"/>
              </a:ext>
            </a:extLst>
          </p:cNvPr>
          <p:cNvGraphicFramePr>
            <a:graphicFrameLocks noGrp="1"/>
          </p:cNvGraphicFramePr>
          <p:nvPr>
            <p:extLst>
              <p:ext uri="{D42A27DB-BD31-4B8C-83A1-F6EECF244321}">
                <p14:modId xmlns:p14="http://schemas.microsoft.com/office/powerpoint/2010/main" val="4282017126"/>
              </p:ext>
            </p:extLst>
          </p:nvPr>
        </p:nvGraphicFramePr>
        <p:xfrm>
          <a:off x="1143000" y="2547618"/>
          <a:ext cx="16062960" cy="6309360"/>
        </p:xfrm>
        <a:graphic>
          <a:graphicData uri="http://schemas.openxmlformats.org/drawingml/2006/table">
            <a:tbl>
              <a:tblPr firstRow="1" bandRow="1">
                <a:tableStyleId>{5C22544A-7EE6-4342-B048-85BDC9FD1C3A}</a:tableStyleId>
              </a:tblPr>
              <a:tblGrid>
                <a:gridCol w="7617978">
                  <a:extLst>
                    <a:ext uri="{9D8B030D-6E8A-4147-A177-3AD203B41FA5}">
                      <a16:colId xmlns:a16="http://schemas.microsoft.com/office/drawing/2014/main" val="1651340526"/>
                    </a:ext>
                  </a:extLst>
                </a:gridCol>
                <a:gridCol w="8444982">
                  <a:extLst>
                    <a:ext uri="{9D8B030D-6E8A-4147-A177-3AD203B41FA5}">
                      <a16:colId xmlns:a16="http://schemas.microsoft.com/office/drawing/2014/main" val="2921355951"/>
                    </a:ext>
                  </a:extLst>
                </a:gridCol>
              </a:tblGrid>
              <a:tr h="2374743">
                <a:tc>
                  <a:txBody>
                    <a:bodyPr/>
                    <a:lstStyle/>
                    <a:p>
                      <a:pPr marL="0" indent="0" algn="l">
                        <a:buFont typeface="Wingdings" panose="05000000000000000000" pitchFamily="2" charset="2"/>
                        <a:buNone/>
                      </a:pPr>
                      <a:r>
                        <a:rPr lang="ru-RU" sz="2400" dirty="0">
                          <a:latin typeface="+mj-lt"/>
                        </a:rPr>
                        <a:t>Апелляционное определение СК по административным делам Московского городского суда от 29 июня 2021 г. по делу N 33а-2079/2021</a:t>
                      </a:r>
                    </a:p>
                    <a:p>
                      <a:pPr marL="0" indent="0" algn="l">
                        <a:buFont typeface="Wingdings" panose="05000000000000000000" pitchFamily="2" charset="2"/>
                        <a:buNone/>
                      </a:pPr>
                      <a:r>
                        <a:rPr lang="ru-RU" sz="2400" dirty="0">
                          <a:latin typeface="+mj-lt"/>
                        </a:rPr>
                        <a:t>Требование: об отмене решения КК, </a:t>
                      </a:r>
                      <a:r>
                        <a:rPr lang="ru-RU" sz="2400" dirty="0" err="1">
                          <a:latin typeface="+mj-lt"/>
                        </a:rPr>
                        <a:t>обязании</a:t>
                      </a:r>
                      <a:r>
                        <a:rPr lang="ru-RU" sz="2400" dirty="0">
                          <a:latin typeface="+mj-lt"/>
                        </a:rPr>
                        <a:t> исправить допущенную ошибку, внести изменения в результаты ЕГЭ, внести соответствующие изменения в инф. системы, повторно провести рассмотрение апелляции</a:t>
                      </a:r>
                    </a:p>
                    <a:p>
                      <a:pPr marL="0" indent="0" algn="l">
                        <a:buFont typeface="Wingdings" panose="05000000000000000000" pitchFamily="2" charset="2"/>
                        <a:buNone/>
                      </a:pPr>
                      <a:endParaRPr lang="ru-RU" sz="2400" dirty="0">
                        <a:latin typeface="+mj-lt"/>
                      </a:endParaRPr>
                    </a:p>
                    <a:p>
                      <a:pPr marL="0" indent="0" algn="l">
                        <a:buFont typeface="Wingdings" panose="05000000000000000000" pitchFamily="2" charset="2"/>
                        <a:buNone/>
                      </a:pPr>
                      <a:r>
                        <a:rPr lang="ru-RU" sz="2400" dirty="0">
                          <a:latin typeface="+mj-lt"/>
                        </a:rPr>
                        <a:t>Обстоятельства: при считывании почерка (распознавании текста) компьютером была допущена техническая ошибка в первой части ЕГЭ, кроме того, некоторые критерии оценки применены к работе неверно, в результате чего баллы начислены неполностью</a:t>
                      </a:r>
                    </a:p>
                    <a:p>
                      <a:pPr marL="0" indent="0" algn="l">
                        <a:buFont typeface="Wingdings" panose="05000000000000000000" pitchFamily="2" charset="2"/>
                        <a:buNone/>
                      </a:pPr>
                      <a:endParaRPr lang="ru-RU" sz="2400" dirty="0">
                        <a:latin typeface="+mj-lt"/>
                      </a:endParaRPr>
                    </a:p>
                    <a:p>
                      <a:pPr marL="0" indent="0" algn="l">
                        <a:buFont typeface="Wingdings" panose="05000000000000000000" pitchFamily="2" charset="2"/>
                        <a:buNone/>
                      </a:pPr>
                      <a:r>
                        <a:rPr lang="ru-RU" sz="2400" dirty="0">
                          <a:latin typeface="+mj-lt"/>
                        </a:rPr>
                        <a:t>Решение: решение районного суда г оставить без изменения, апелляционную жалобу - без удовлетворения.</a:t>
                      </a:r>
                    </a:p>
                    <a:p>
                      <a:pPr marL="0" indent="0" algn="l">
                        <a:buFont typeface="Wingdings" panose="05000000000000000000" pitchFamily="2" charset="2"/>
                        <a:buNone/>
                      </a:pPr>
                      <a:endParaRPr lang="ru-RU" sz="2400" dirty="0">
                        <a:latin typeface="+mj-lt"/>
                      </a:endParaRPr>
                    </a:p>
                  </a:txBody>
                  <a:tcPr/>
                </a:tc>
                <a:tc>
                  <a:txBody>
                    <a:bodyPr/>
                    <a:lstStyle/>
                    <a:p>
                      <a:pPr algn="l"/>
                      <a:r>
                        <a:rPr lang="ru-RU" sz="2400" u="sng" dirty="0">
                          <a:latin typeface="+mj-lt"/>
                        </a:rPr>
                        <a:t>Кассационное определение Пятого кассационного суда общей юрисдикции от 23.06.2021 N 88А-4084/2021</a:t>
                      </a:r>
                    </a:p>
                    <a:p>
                      <a:pPr algn="l"/>
                      <a:r>
                        <a:rPr lang="ru-RU" sz="2400" u="none" dirty="0">
                          <a:latin typeface="+mj-lt"/>
                        </a:rPr>
                        <a:t>Требование: О признании незаконным решения об аннулировании результатов экзамена</a:t>
                      </a:r>
                    </a:p>
                    <a:p>
                      <a:pPr algn="l"/>
                      <a:endParaRPr lang="ru-RU" sz="2400" u="none" dirty="0">
                        <a:latin typeface="+mj-lt"/>
                      </a:endParaRPr>
                    </a:p>
                    <a:p>
                      <a:pPr algn="l"/>
                      <a:r>
                        <a:rPr lang="ru-RU" sz="2400" u="none" dirty="0">
                          <a:latin typeface="+mj-lt"/>
                        </a:rPr>
                        <a:t>Обстоятельства: участник ЕГЭ не был информирован о порядке его проведения в части обязанности оставления бланка контрольных измерительных материалов, представляющих собой комплексы заданий стандартизированной формы, на рабочем столе при выходе из аудитории, действовал согласно проведенному инструктажу, передав первый лист КИМ при выходе из аудитории организатору, при этом все остальные рабочие бумаги лежали на его рабочем столе. </a:t>
                      </a:r>
                    </a:p>
                    <a:p>
                      <a:pPr algn="l"/>
                      <a:endParaRPr lang="ru-RU" sz="2400" u="none" dirty="0">
                        <a:latin typeface="+mj-lt"/>
                      </a:endParaRPr>
                    </a:p>
                    <a:p>
                      <a:pPr algn="l"/>
                      <a:r>
                        <a:rPr lang="ru-RU" sz="2400" u="none" dirty="0">
                          <a:latin typeface="+mj-lt"/>
                        </a:rPr>
                        <a:t>Решение: Удовлетворено</a:t>
                      </a:r>
                    </a:p>
                  </a:txBody>
                  <a:tcPr/>
                </a:tc>
                <a:extLst>
                  <a:ext uri="{0D108BD9-81ED-4DB2-BD59-A6C34878D82A}">
                    <a16:rowId xmlns:a16="http://schemas.microsoft.com/office/drawing/2014/main" val="1823462202"/>
                  </a:ext>
                </a:extLst>
              </a:tr>
            </a:tbl>
          </a:graphicData>
        </a:graphic>
      </p:graphicFrame>
    </p:spTree>
    <p:extLst>
      <p:ext uri="{BB962C8B-B14F-4D97-AF65-F5344CB8AC3E}">
        <p14:creationId xmlns:p14="http://schemas.microsoft.com/office/powerpoint/2010/main" val="4273138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Object 4" descr="preencoded.png">
            <a:extLst>
              <a:ext uri="{FF2B5EF4-FFF2-40B4-BE49-F238E27FC236}">
                <a16:creationId xmlns:a16="http://schemas.microsoft.com/office/drawing/2014/main" id="{D06ABDB2-4809-4A2C-97DA-E298DBE98ADB}"/>
              </a:ext>
            </a:extLst>
          </p:cNvPr>
          <p:cNvPicPr>
            <a:picLocks noChangeAspect="1"/>
          </p:cNvPicPr>
          <p:nvPr/>
        </p:nvPicPr>
        <p:blipFill>
          <a:blip r:embed="rId3"/>
          <a:srcRect/>
          <a:stretch/>
        </p:blipFill>
        <p:spPr>
          <a:xfrm flipH="1">
            <a:off x="-1" y="4613564"/>
            <a:ext cx="7190290" cy="5673436"/>
          </a:xfrm>
          <a:prstGeom prst="rect">
            <a:avLst/>
          </a:prstGeom>
        </p:spPr>
      </p:pic>
      <p:pic>
        <p:nvPicPr>
          <p:cNvPr id="10" name="Object 3" descr="preencoded.png">
            <a:extLst>
              <a:ext uri="{FF2B5EF4-FFF2-40B4-BE49-F238E27FC236}">
                <a16:creationId xmlns:a16="http://schemas.microsoft.com/office/drawing/2014/main" id="{3660A94A-1B5A-4DCD-965D-BB9A0DB110B6}"/>
              </a:ext>
            </a:extLst>
          </p:cNvPr>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343425" y="1782177"/>
            <a:ext cx="17601149" cy="7804275"/>
          </a:xfrm>
          <a:prstGeom prst="rect">
            <a:avLst/>
          </a:prstGeom>
        </p:spPr>
      </p:pic>
      <p:sp>
        <p:nvSpPr>
          <p:cNvPr id="13" name="Object12"/>
          <p:cNvSpPr/>
          <p:nvPr/>
        </p:nvSpPr>
        <p:spPr>
          <a:xfrm>
            <a:off x="1714180" y="422136"/>
            <a:ext cx="15842299" cy="1715662"/>
          </a:xfrm>
          <a:prstGeom prst="rect">
            <a:avLst/>
          </a:prstGeom>
          <a:noFill/>
          <a:ln/>
        </p:spPr>
        <p:txBody>
          <a:bodyPr wrap="square" lIns="0" tIns="0" rIns="0" bIns="0" rtlCol="0" anchor="t">
            <a:spAutoFit/>
          </a:bodyPr>
          <a:lstStyle/>
          <a:p>
            <a:pPr algn="l">
              <a:lnSpc>
                <a:spcPts val="6800"/>
              </a:lnSpc>
            </a:pPr>
            <a:r>
              <a:rPr lang="ru-RU" sz="5600" dirty="0">
                <a:solidFill>
                  <a:srgbClr val="000000"/>
                </a:solidFill>
                <a:ea typeface="Inter Medium" pitchFamily="34" charset="-122"/>
              </a:rPr>
              <a:t> </a:t>
            </a:r>
            <a:r>
              <a:rPr lang="ru-RU" sz="5600" dirty="0">
                <a:ea typeface="Inter Medium" pitchFamily="34" charset="-122"/>
              </a:rPr>
              <a:t>Обжалование (оспаривание) в суде</a:t>
            </a:r>
          </a:p>
          <a:p>
            <a:pPr algn="l">
              <a:lnSpc>
                <a:spcPts val="6800"/>
              </a:lnSpc>
            </a:pPr>
            <a:endParaRPr lang="en-US" sz="5600" dirty="0">
              <a:ea typeface="Inter Medium" pitchFamily="34" charset="-122"/>
            </a:endParaRPr>
          </a:p>
        </p:txBody>
      </p:sp>
      <p:sp>
        <p:nvSpPr>
          <p:cNvPr id="29" name="Object24">
            <a:extLst>
              <a:ext uri="{FF2B5EF4-FFF2-40B4-BE49-F238E27FC236}">
                <a16:creationId xmlns:a16="http://schemas.microsoft.com/office/drawing/2014/main" id="{2582090B-7002-43CE-9123-CF547CA9EFA6}"/>
              </a:ext>
            </a:extLst>
          </p:cNvPr>
          <p:cNvSpPr/>
          <p:nvPr/>
        </p:nvSpPr>
        <p:spPr>
          <a:xfrm>
            <a:off x="2727186" y="2026754"/>
            <a:ext cx="12139189" cy="875432"/>
          </a:xfrm>
          <a:prstGeom prst="rect">
            <a:avLst/>
          </a:prstGeom>
          <a:noFill/>
          <a:ln/>
        </p:spPr>
        <p:txBody>
          <a:bodyPr wrap="square" lIns="0" tIns="0" rIns="0" bIns="0" rtlCol="0" anchor="t">
            <a:spAutoFit/>
          </a:bodyPr>
          <a:lstStyle/>
          <a:p>
            <a:pPr>
              <a:lnSpc>
                <a:spcPct val="107000"/>
              </a:lnSpc>
              <a:spcAft>
                <a:spcPts val="800"/>
              </a:spcAft>
              <a:tabLst>
                <a:tab pos="2250440" algn="l"/>
              </a:tabLst>
            </a:pPr>
            <a:r>
              <a:rPr lang="ru-RU" sz="2400" b="1" u="sng" dirty="0">
                <a:solidFill>
                  <a:schemeClr val="bg1"/>
                </a:solidFill>
                <a:latin typeface="+mj-lt"/>
                <a:ea typeface="Inter Bold" pitchFamily="34" charset="-122"/>
              </a:rPr>
              <a:t>Аннулирование результатов из-за наличия посторонних предметов, справочных материалов</a:t>
            </a:r>
          </a:p>
          <a:p>
            <a:pPr>
              <a:lnSpc>
                <a:spcPct val="107000"/>
              </a:lnSpc>
              <a:spcAft>
                <a:spcPts val="800"/>
              </a:spcAft>
              <a:tabLst>
                <a:tab pos="2250440" algn="l"/>
              </a:tabLst>
            </a:pPr>
            <a:endParaRPr lang="ru-RU" sz="2400" b="1" dirty="0">
              <a:solidFill>
                <a:schemeClr val="bg1"/>
              </a:solidFill>
              <a:latin typeface="+mj-lt"/>
              <a:ea typeface="Inter Bold" pitchFamily="34" charset="-122"/>
            </a:endParaRPr>
          </a:p>
        </p:txBody>
      </p:sp>
      <p:graphicFrame>
        <p:nvGraphicFramePr>
          <p:cNvPr id="15" name="Таблица 3">
            <a:extLst>
              <a:ext uri="{FF2B5EF4-FFF2-40B4-BE49-F238E27FC236}">
                <a16:creationId xmlns:a16="http://schemas.microsoft.com/office/drawing/2014/main" id="{6E214047-F340-4F12-8241-2E3679E76ED3}"/>
              </a:ext>
            </a:extLst>
          </p:cNvPr>
          <p:cNvGraphicFramePr>
            <a:graphicFrameLocks noGrp="1"/>
          </p:cNvGraphicFramePr>
          <p:nvPr>
            <p:extLst>
              <p:ext uri="{D42A27DB-BD31-4B8C-83A1-F6EECF244321}">
                <p14:modId xmlns:p14="http://schemas.microsoft.com/office/powerpoint/2010/main" val="2850583799"/>
              </p:ext>
            </p:extLst>
          </p:nvPr>
        </p:nvGraphicFramePr>
        <p:xfrm>
          <a:off x="1143000" y="2562974"/>
          <a:ext cx="16062960" cy="6758007"/>
        </p:xfrm>
        <a:graphic>
          <a:graphicData uri="http://schemas.openxmlformats.org/drawingml/2006/table">
            <a:tbl>
              <a:tblPr firstRow="1" bandRow="1">
                <a:tableStyleId>{5C22544A-7EE6-4342-B048-85BDC9FD1C3A}</a:tableStyleId>
              </a:tblPr>
              <a:tblGrid>
                <a:gridCol w="7617978">
                  <a:extLst>
                    <a:ext uri="{9D8B030D-6E8A-4147-A177-3AD203B41FA5}">
                      <a16:colId xmlns:a16="http://schemas.microsoft.com/office/drawing/2014/main" val="1651340526"/>
                    </a:ext>
                  </a:extLst>
                </a:gridCol>
                <a:gridCol w="8444982">
                  <a:extLst>
                    <a:ext uri="{9D8B030D-6E8A-4147-A177-3AD203B41FA5}">
                      <a16:colId xmlns:a16="http://schemas.microsoft.com/office/drawing/2014/main" val="2921355951"/>
                    </a:ext>
                  </a:extLst>
                </a:gridCol>
              </a:tblGrid>
              <a:tr h="6758007">
                <a:tc>
                  <a:txBody>
                    <a:bodyPr/>
                    <a:lstStyle/>
                    <a:p>
                      <a:pPr marL="0" indent="0" algn="l">
                        <a:buFont typeface="Wingdings" panose="05000000000000000000" pitchFamily="2" charset="2"/>
                        <a:buNone/>
                      </a:pPr>
                      <a:r>
                        <a:rPr lang="ru-RU" sz="2400" u="sng" dirty="0">
                          <a:latin typeface="+mj-lt"/>
                        </a:rPr>
                        <a:t>Кассационное определение Пятого кассационного суда общей юрисдикции от 23.06.2021 N 88А-4225/2021 </a:t>
                      </a:r>
                      <a:r>
                        <a:rPr lang="ru-RU" sz="2400" u="none" dirty="0">
                          <a:latin typeface="+mj-lt"/>
                        </a:rPr>
                        <a:t>Требование: О признании незаконным решения об аннулировании результатов экзамена</a:t>
                      </a:r>
                    </a:p>
                    <a:p>
                      <a:pPr marL="0" indent="0" algn="l">
                        <a:buFont typeface="Wingdings" panose="05000000000000000000" pitchFamily="2" charset="2"/>
                        <a:buNone/>
                      </a:pPr>
                      <a:endParaRPr lang="ru-RU" sz="2400" dirty="0">
                        <a:latin typeface="+mj-lt"/>
                      </a:endParaRPr>
                    </a:p>
                    <a:p>
                      <a:pPr marL="0" indent="0" algn="l">
                        <a:buFont typeface="Wingdings" panose="05000000000000000000" pitchFamily="2" charset="2"/>
                        <a:buNone/>
                      </a:pPr>
                      <a:r>
                        <a:rPr lang="ru-RU" sz="2400" dirty="0">
                          <a:latin typeface="+mj-lt"/>
                        </a:rPr>
                        <a:t>Обстоятельства: Участник ЕГЭ завершил и сдал экзаменационную работу без каких-либо замечаний, однако актом уполномоченного органа результаты экзамена были признаны подлежащими аннулированию без права пересдачи в связи с тем, что участник ЕГЭ в ходе экзамена имел при себе письменные заметки, справочные материалы.</a:t>
                      </a:r>
                    </a:p>
                    <a:p>
                      <a:pPr marL="0" indent="0" algn="l">
                        <a:buFont typeface="Wingdings" panose="05000000000000000000" pitchFamily="2" charset="2"/>
                        <a:buNone/>
                      </a:pPr>
                      <a:r>
                        <a:rPr lang="ru-RU" sz="2400" dirty="0">
                          <a:latin typeface="+mj-lt"/>
                        </a:rPr>
                        <a:t> Выводы, изложенные в акте, сделаны на основании просмотра материалов видеонаблюдения: организатор ППЭ передал участнику ЕГЭ листы бумаги, которые  не проверялись (черновики)</a:t>
                      </a:r>
                    </a:p>
                    <a:p>
                      <a:pPr marL="0" indent="0" algn="l">
                        <a:buFont typeface="Wingdings" panose="05000000000000000000" pitchFamily="2" charset="2"/>
                        <a:buNone/>
                      </a:pPr>
                      <a:endParaRPr lang="ru-RU" sz="2400" dirty="0">
                        <a:latin typeface="+mj-lt"/>
                      </a:endParaRPr>
                    </a:p>
                    <a:p>
                      <a:pPr marL="0" indent="0" algn="l">
                        <a:buFont typeface="Wingdings" panose="05000000000000000000" pitchFamily="2" charset="2"/>
                        <a:buNone/>
                      </a:pPr>
                      <a:r>
                        <a:rPr lang="ru-RU" sz="2400" dirty="0">
                          <a:latin typeface="+mj-lt"/>
                        </a:rPr>
                        <a:t>Решение: Удовлетворено</a:t>
                      </a:r>
                    </a:p>
                  </a:txBody>
                  <a:tcPr/>
                </a:tc>
                <a:tc>
                  <a:txBody>
                    <a:bodyPr/>
                    <a:lstStyle/>
                    <a:p>
                      <a:pPr algn="l"/>
                      <a:r>
                        <a:rPr lang="ru-RU" sz="2400" u="sng" dirty="0">
                          <a:latin typeface="+mj-lt"/>
                        </a:rPr>
                        <a:t>Решение Заволжского районного суда г. Ульяновска Ульяновской области от 09 августа 2019 г. по делу N 2а-2419/2019</a:t>
                      </a:r>
                      <a:endParaRPr lang="ru-RU" sz="2400" u="none" dirty="0">
                        <a:latin typeface="+mj-lt"/>
                      </a:endParaRPr>
                    </a:p>
                    <a:p>
                      <a:pPr algn="l"/>
                      <a:r>
                        <a:rPr lang="ru-RU" sz="2400" u="none" dirty="0">
                          <a:latin typeface="+mj-lt"/>
                        </a:rPr>
                        <a:t>Требование: об аннулировании результатов экзамена, оспаривании Акта об удалении участника ЕГЭ, возложении обязанности по допуску к  сдаче экзамена в дополнительные сроки в текущем году</a:t>
                      </a:r>
                    </a:p>
                    <a:p>
                      <a:pPr algn="l"/>
                      <a:endParaRPr lang="ru-RU" sz="2400" u="none" dirty="0">
                        <a:latin typeface="+mj-lt"/>
                      </a:endParaRPr>
                    </a:p>
                    <a:p>
                      <a:pPr algn="l"/>
                      <a:r>
                        <a:rPr lang="ru-RU" sz="2400" u="none" dirty="0">
                          <a:latin typeface="+mj-lt"/>
                        </a:rPr>
                        <a:t>Обстоятельства: в ходе экзамена на полу между партами обнаружена шпаргалка, участника удалили с экзамена по математике за наличие справочных материалов</a:t>
                      </a:r>
                    </a:p>
                    <a:p>
                      <a:pPr algn="l"/>
                      <a:endParaRPr lang="ru-RU" sz="2400" u="none" dirty="0">
                        <a:latin typeface="+mj-lt"/>
                      </a:endParaRPr>
                    </a:p>
                    <a:p>
                      <a:pPr algn="l"/>
                      <a:r>
                        <a:rPr lang="ru-RU" sz="2400" u="none" dirty="0">
                          <a:latin typeface="+mj-lt"/>
                        </a:rPr>
                        <a:t>Ни один из допрошенных свидетелей с достоверностью не указал на то, что шпаргалка, обнаруженная при проведении ЕГЭ принадлежит участнику ЕГЭ, на видеозаписи достоверно установить факт принадлежности обнаруженной шпаргалки также не представилось возможным</a:t>
                      </a:r>
                    </a:p>
                    <a:p>
                      <a:pPr algn="l"/>
                      <a:endParaRPr lang="ru-RU" sz="2400" u="none" dirty="0">
                        <a:latin typeface="+mj-lt"/>
                      </a:endParaRPr>
                    </a:p>
                    <a:p>
                      <a:pPr algn="l"/>
                      <a:r>
                        <a:rPr lang="ru-RU" sz="2400" u="none" dirty="0">
                          <a:latin typeface="+mj-lt"/>
                        </a:rPr>
                        <a:t>Решение: Удовлетворено</a:t>
                      </a:r>
                    </a:p>
                  </a:txBody>
                  <a:tcPr/>
                </a:tc>
                <a:extLst>
                  <a:ext uri="{0D108BD9-81ED-4DB2-BD59-A6C34878D82A}">
                    <a16:rowId xmlns:a16="http://schemas.microsoft.com/office/drawing/2014/main" val="1823462202"/>
                  </a:ext>
                </a:extLst>
              </a:tr>
            </a:tbl>
          </a:graphicData>
        </a:graphic>
      </p:graphicFrame>
    </p:spTree>
    <p:extLst>
      <p:ext uri="{BB962C8B-B14F-4D97-AF65-F5344CB8AC3E}">
        <p14:creationId xmlns:p14="http://schemas.microsoft.com/office/powerpoint/2010/main" val="2976667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Object 4" descr="preencoded.png">
            <a:extLst>
              <a:ext uri="{FF2B5EF4-FFF2-40B4-BE49-F238E27FC236}">
                <a16:creationId xmlns:a16="http://schemas.microsoft.com/office/drawing/2014/main" id="{D06ABDB2-4809-4A2C-97DA-E298DBE98ADB}"/>
              </a:ext>
            </a:extLst>
          </p:cNvPr>
          <p:cNvPicPr>
            <a:picLocks noChangeAspect="1"/>
          </p:cNvPicPr>
          <p:nvPr/>
        </p:nvPicPr>
        <p:blipFill>
          <a:blip r:embed="rId3"/>
          <a:srcRect/>
          <a:stretch/>
        </p:blipFill>
        <p:spPr>
          <a:xfrm flipH="1">
            <a:off x="-1" y="4613564"/>
            <a:ext cx="7190290" cy="5673436"/>
          </a:xfrm>
          <a:prstGeom prst="rect">
            <a:avLst/>
          </a:prstGeom>
        </p:spPr>
      </p:pic>
      <p:pic>
        <p:nvPicPr>
          <p:cNvPr id="10" name="Object 3" descr="preencoded.png">
            <a:extLst>
              <a:ext uri="{FF2B5EF4-FFF2-40B4-BE49-F238E27FC236}">
                <a16:creationId xmlns:a16="http://schemas.microsoft.com/office/drawing/2014/main" id="{3660A94A-1B5A-4DCD-965D-BB9A0DB110B6}"/>
              </a:ext>
            </a:extLst>
          </p:cNvPr>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343425" y="1782177"/>
            <a:ext cx="17601149" cy="7804275"/>
          </a:xfrm>
          <a:prstGeom prst="rect">
            <a:avLst/>
          </a:prstGeom>
        </p:spPr>
      </p:pic>
      <p:sp>
        <p:nvSpPr>
          <p:cNvPr id="13" name="Object12"/>
          <p:cNvSpPr/>
          <p:nvPr/>
        </p:nvSpPr>
        <p:spPr>
          <a:xfrm>
            <a:off x="1714180" y="422136"/>
            <a:ext cx="15842299" cy="1715662"/>
          </a:xfrm>
          <a:prstGeom prst="rect">
            <a:avLst/>
          </a:prstGeom>
          <a:noFill/>
          <a:ln/>
        </p:spPr>
        <p:txBody>
          <a:bodyPr wrap="square" lIns="0" tIns="0" rIns="0" bIns="0" rtlCol="0" anchor="t">
            <a:spAutoFit/>
          </a:bodyPr>
          <a:lstStyle/>
          <a:p>
            <a:pPr algn="l">
              <a:lnSpc>
                <a:spcPts val="6800"/>
              </a:lnSpc>
            </a:pPr>
            <a:r>
              <a:rPr lang="ru-RU" sz="5600" dirty="0">
                <a:solidFill>
                  <a:srgbClr val="000000"/>
                </a:solidFill>
                <a:ea typeface="Inter Medium" pitchFamily="34" charset="-122"/>
              </a:rPr>
              <a:t> </a:t>
            </a:r>
            <a:r>
              <a:rPr lang="ru-RU" sz="5600" dirty="0">
                <a:ea typeface="Inter Medium" pitchFamily="34" charset="-122"/>
              </a:rPr>
              <a:t>Обжалование (оспаривание) в суде</a:t>
            </a:r>
          </a:p>
          <a:p>
            <a:pPr algn="l">
              <a:lnSpc>
                <a:spcPts val="6800"/>
              </a:lnSpc>
            </a:pPr>
            <a:endParaRPr lang="en-US" sz="5600" dirty="0">
              <a:ea typeface="Inter Medium" pitchFamily="34" charset="-122"/>
            </a:endParaRPr>
          </a:p>
        </p:txBody>
      </p:sp>
      <p:sp>
        <p:nvSpPr>
          <p:cNvPr id="29" name="Object24">
            <a:extLst>
              <a:ext uri="{FF2B5EF4-FFF2-40B4-BE49-F238E27FC236}">
                <a16:creationId xmlns:a16="http://schemas.microsoft.com/office/drawing/2014/main" id="{2582090B-7002-43CE-9123-CF547CA9EFA6}"/>
              </a:ext>
            </a:extLst>
          </p:cNvPr>
          <p:cNvSpPr/>
          <p:nvPr/>
        </p:nvSpPr>
        <p:spPr>
          <a:xfrm>
            <a:off x="4085653" y="1935066"/>
            <a:ext cx="10177653" cy="875432"/>
          </a:xfrm>
          <a:prstGeom prst="rect">
            <a:avLst/>
          </a:prstGeom>
          <a:noFill/>
          <a:ln/>
        </p:spPr>
        <p:txBody>
          <a:bodyPr wrap="square" lIns="0" tIns="0" rIns="0" bIns="0" rtlCol="0" anchor="t">
            <a:spAutoFit/>
          </a:bodyPr>
          <a:lstStyle/>
          <a:p>
            <a:pPr>
              <a:lnSpc>
                <a:spcPct val="107000"/>
              </a:lnSpc>
              <a:spcAft>
                <a:spcPts val="800"/>
              </a:spcAft>
              <a:tabLst>
                <a:tab pos="2250440" algn="l"/>
              </a:tabLst>
            </a:pPr>
            <a:r>
              <a:rPr lang="ru-RU" sz="2400" b="1" u="sng" dirty="0">
                <a:solidFill>
                  <a:schemeClr val="bg1"/>
                </a:solidFill>
                <a:latin typeface="+mj-lt"/>
                <a:ea typeface="Inter Bold" pitchFamily="34" charset="-122"/>
              </a:rPr>
              <a:t>Аннулирование результатов работы  и удаление из-за записей на руке</a:t>
            </a:r>
          </a:p>
          <a:p>
            <a:pPr>
              <a:lnSpc>
                <a:spcPct val="107000"/>
              </a:lnSpc>
              <a:spcAft>
                <a:spcPts val="800"/>
              </a:spcAft>
              <a:tabLst>
                <a:tab pos="2250440" algn="l"/>
              </a:tabLst>
            </a:pPr>
            <a:endParaRPr lang="ru-RU" sz="2400" b="1" dirty="0">
              <a:solidFill>
                <a:schemeClr val="bg1"/>
              </a:solidFill>
              <a:latin typeface="+mj-lt"/>
              <a:ea typeface="Inter Bold" pitchFamily="34" charset="-122"/>
            </a:endParaRPr>
          </a:p>
        </p:txBody>
      </p:sp>
      <p:graphicFrame>
        <p:nvGraphicFramePr>
          <p:cNvPr id="15" name="Таблица 3">
            <a:extLst>
              <a:ext uri="{FF2B5EF4-FFF2-40B4-BE49-F238E27FC236}">
                <a16:creationId xmlns:a16="http://schemas.microsoft.com/office/drawing/2014/main" id="{6E214047-F340-4F12-8241-2E3679E76ED3}"/>
              </a:ext>
            </a:extLst>
          </p:cNvPr>
          <p:cNvGraphicFramePr>
            <a:graphicFrameLocks noGrp="1"/>
          </p:cNvGraphicFramePr>
          <p:nvPr>
            <p:extLst>
              <p:ext uri="{D42A27DB-BD31-4B8C-83A1-F6EECF244321}">
                <p14:modId xmlns:p14="http://schemas.microsoft.com/office/powerpoint/2010/main" val="663952696"/>
              </p:ext>
            </p:extLst>
          </p:nvPr>
        </p:nvGraphicFramePr>
        <p:xfrm>
          <a:off x="1143000" y="2547618"/>
          <a:ext cx="16062960" cy="6309360"/>
        </p:xfrm>
        <a:graphic>
          <a:graphicData uri="http://schemas.openxmlformats.org/drawingml/2006/table">
            <a:tbl>
              <a:tblPr firstRow="1" bandRow="1">
                <a:tableStyleId>{5C22544A-7EE6-4342-B048-85BDC9FD1C3A}</a:tableStyleId>
              </a:tblPr>
              <a:tblGrid>
                <a:gridCol w="7617978">
                  <a:extLst>
                    <a:ext uri="{9D8B030D-6E8A-4147-A177-3AD203B41FA5}">
                      <a16:colId xmlns:a16="http://schemas.microsoft.com/office/drawing/2014/main" val="1651340526"/>
                    </a:ext>
                  </a:extLst>
                </a:gridCol>
                <a:gridCol w="8444982">
                  <a:extLst>
                    <a:ext uri="{9D8B030D-6E8A-4147-A177-3AD203B41FA5}">
                      <a16:colId xmlns:a16="http://schemas.microsoft.com/office/drawing/2014/main" val="2921355951"/>
                    </a:ext>
                  </a:extLst>
                </a:gridCol>
              </a:tblGrid>
              <a:tr h="2374743">
                <a:tc>
                  <a:txBody>
                    <a:bodyPr/>
                    <a:lstStyle/>
                    <a:p>
                      <a:pPr marL="0" indent="0" algn="l">
                        <a:buFont typeface="Wingdings" panose="05000000000000000000" pitchFamily="2" charset="2"/>
                        <a:buNone/>
                      </a:pPr>
                      <a:r>
                        <a:rPr lang="ru-RU" sz="2400" u="sng" dirty="0">
                          <a:latin typeface="+mj-lt"/>
                        </a:rPr>
                        <a:t>Апелляционное определение Московского городского суда от 12.10.2018 N 33а-8188/2018 </a:t>
                      </a:r>
                    </a:p>
                    <a:p>
                      <a:pPr marL="0" indent="0" algn="l">
                        <a:buFont typeface="Wingdings" panose="05000000000000000000" pitchFamily="2" charset="2"/>
                        <a:buNone/>
                      </a:pPr>
                      <a:r>
                        <a:rPr lang="ru-RU" sz="2400" u="none" dirty="0">
                          <a:latin typeface="+mj-lt"/>
                        </a:rPr>
                        <a:t>Требование: Об оспаривании удаления с ЕГЭ (АЖ ДО Москвы)</a:t>
                      </a:r>
                    </a:p>
                    <a:p>
                      <a:pPr marL="0" indent="0" algn="l">
                        <a:buFont typeface="Wingdings" panose="05000000000000000000" pitchFamily="2" charset="2"/>
                        <a:buNone/>
                      </a:pPr>
                      <a:endParaRPr lang="ru-RU" sz="2400" u="none" dirty="0">
                        <a:latin typeface="+mj-lt"/>
                      </a:endParaRPr>
                    </a:p>
                    <a:p>
                      <a:pPr marL="0" indent="0" algn="l">
                        <a:buFont typeface="Wingdings" panose="05000000000000000000" pitchFamily="2" charset="2"/>
                        <a:buNone/>
                      </a:pPr>
                      <a:r>
                        <a:rPr lang="ru-RU" sz="2400" u="none" dirty="0">
                          <a:latin typeface="+mj-lt"/>
                        </a:rPr>
                        <a:t> Обстоятельства: Участнике ЕГЭ был удален с экзамена по истории в связи с обнаружением у него записей на руке, нанесенных во время экзамена. По данному факту был составлен акт. В подаче апелляции было отказано</a:t>
                      </a:r>
                    </a:p>
                    <a:p>
                      <a:pPr marL="0" indent="0" algn="l">
                        <a:buFont typeface="Wingdings" panose="05000000000000000000" pitchFamily="2" charset="2"/>
                        <a:buNone/>
                      </a:pPr>
                      <a:endParaRPr lang="ru-RU" sz="2400" u="none" dirty="0">
                        <a:latin typeface="+mj-lt"/>
                      </a:endParaRPr>
                    </a:p>
                    <a:p>
                      <a:pPr marL="0" indent="0" algn="l">
                        <a:buFont typeface="Wingdings" panose="05000000000000000000" pitchFamily="2" charset="2"/>
                        <a:buNone/>
                      </a:pPr>
                      <a:r>
                        <a:rPr lang="ru-RU" sz="2400" u="none" dirty="0">
                          <a:latin typeface="+mj-lt"/>
                        </a:rPr>
                        <a:t>Записи были нанесены непосредственно в аудитории, под камерами. Из видеозаписи следует, что перед началом ЕГЭ какие-либо записи на руке  участника ЕГЭ отсутствовали</a:t>
                      </a:r>
                    </a:p>
                    <a:p>
                      <a:pPr marL="0" indent="0" algn="l">
                        <a:buFont typeface="Wingdings" panose="05000000000000000000" pitchFamily="2" charset="2"/>
                        <a:buNone/>
                      </a:pPr>
                      <a:r>
                        <a:rPr lang="ru-RU" sz="2400" u="none" dirty="0">
                          <a:latin typeface="+mj-lt"/>
                        </a:rPr>
                        <a:t>Решение: Решение оставить без изменения, апелляционную жалобу представителя Департамента образования города Москвы - без удовлетворения</a:t>
                      </a:r>
                    </a:p>
                  </a:txBody>
                  <a:tcPr/>
                </a:tc>
                <a:tc>
                  <a:txBody>
                    <a:bodyPr/>
                    <a:lstStyle/>
                    <a:p>
                      <a:pPr algn="l"/>
                      <a:r>
                        <a:rPr lang="ru-RU" sz="2400" u="sng" dirty="0">
                          <a:latin typeface="+mj-lt"/>
                        </a:rPr>
                        <a:t>Апелляционное определение Свердловского областного суда от 18.10.2017 по делу N 33а-17730/2017 </a:t>
                      </a:r>
                    </a:p>
                    <a:p>
                      <a:pPr algn="l"/>
                      <a:r>
                        <a:rPr lang="ru-RU" sz="2400" u="none" dirty="0">
                          <a:latin typeface="+mj-lt"/>
                        </a:rPr>
                        <a:t>Требование: О признании недействительными решения о недопущении к пересдаче ЕГЭ в текущем году и аннулировании его результатов, акта об удалении с экзамена, заключения служебной проверки</a:t>
                      </a:r>
                    </a:p>
                    <a:p>
                      <a:pPr algn="l"/>
                      <a:endParaRPr lang="ru-RU" sz="2400" u="none" dirty="0">
                        <a:latin typeface="+mj-lt"/>
                      </a:endParaRPr>
                    </a:p>
                    <a:p>
                      <a:pPr algn="l"/>
                      <a:r>
                        <a:rPr lang="ru-RU" sz="2400" u="none" dirty="0">
                          <a:latin typeface="+mj-lt"/>
                        </a:rPr>
                        <a:t> Обстоятельства: Участник ЕГЭ был удален с экзамена по математике за наличие заметок на руках</a:t>
                      </a:r>
                    </a:p>
                    <a:p>
                      <a:pPr algn="l"/>
                      <a:endParaRPr lang="ru-RU" sz="2400" u="none" dirty="0">
                        <a:latin typeface="+mj-lt"/>
                      </a:endParaRPr>
                    </a:p>
                    <a:p>
                      <a:pPr algn="l"/>
                      <a:r>
                        <a:rPr lang="ru-RU" sz="2400" u="none" dirty="0">
                          <a:latin typeface="+mj-lt"/>
                        </a:rPr>
                        <a:t>Записи на руке  содержали слова и математические обозначения, обоснованно были расценены административными ответчиками в качестве письменных заметок, которые запрещено иметь при себе при сдаче экзамена</a:t>
                      </a:r>
                    </a:p>
                    <a:p>
                      <a:pPr algn="l"/>
                      <a:endParaRPr lang="ru-RU" sz="2400" u="none" dirty="0">
                        <a:latin typeface="+mj-lt"/>
                      </a:endParaRPr>
                    </a:p>
                    <a:p>
                      <a:pPr algn="l"/>
                      <a:r>
                        <a:rPr lang="ru-RU" sz="2400" u="none" dirty="0">
                          <a:latin typeface="+mj-lt"/>
                        </a:rPr>
                        <a:t>Решение: В удовлетворении требования отказано</a:t>
                      </a:r>
                    </a:p>
                  </a:txBody>
                  <a:tcPr/>
                </a:tc>
                <a:extLst>
                  <a:ext uri="{0D108BD9-81ED-4DB2-BD59-A6C34878D82A}">
                    <a16:rowId xmlns:a16="http://schemas.microsoft.com/office/drawing/2014/main" val="1823462202"/>
                  </a:ext>
                </a:extLst>
              </a:tr>
            </a:tbl>
          </a:graphicData>
        </a:graphic>
      </p:graphicFrame>
    </p:spTree>
    <p:extLst>
      <p:ext uri="{BB962C8B-B14F-4D97-AF65-F5344CB8AC3E}">
        <p14:creationId xmlns:p14="http://schemas.microsoft.com/office/powerpoint/2010/main" val="3639114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Object 15" descr="preencoded.png">
            <a:extLst>
              <a:ext uri="{FF2B5EF4-FFF2-40B4-BE49-F238E27FC236}">
                <a16:creationId xmlns:a16="http://schemas.microsoft.com/office/drawing/2014/main" id="{F90CDEA8-BABC-49E4-A684-F0B5EEC7FDB0}"/>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242912" y="6784258"/>
            <a:ext cx="8847200" cy="3096346"/>
          </a:xfrm>
          <a:prstGeom prst="rect">
            <a:avLst/>
          </a:prstGeom>
        </p:spPr>
      </p:pic>
      <p:pic>
        <p:nvPicPr>
          <p:cNvPr id="11" name="Object 4" descr="preencoded.png">
            <a:extLst>
              <a:ext uri="{FF2B5EF4-FFF2-40B4-BE49-F238E27FC236}">
                <a16:creationId xmlns:a16="http://schemas.microsoft.com/office/drawing/2014/main" id="{D06ABDB2-4809-4A2C-97DA-E298DBE98ADB}"/>
              </a:ext>
            </a:extLst>
          </p:cNvPr>
          <p:cNvPicPr>
            <a:picLocks noChangeAspect="1"/>
          </p:cNvPicPr>
          <p:nvPr/>
        </p:nvPicPr>
        <p:blipFill>
          <a:blip r:embed="rId5"/>
          <a:srcRect/>
          <a:stretch/>
        </p:blipFill>
        <p:spPr>
          <a:xfrm flipH="1">
            <a:off x="-29176" y="4613564"/>
            <a:ext cx="7190290" cy="5673436"/>
          </a:xfrm>
          <a:prstGeom prst="rect">
            <a:avLst/>
          </a:prstGeom>
        </p:spPr>
      </p:pic>
      <p:pic>
        <p:nvPicPr>
          <p:cNvPr id="10" name="Object 3" descr="preencoded.png">
            <a:extLst>
              <a:ext uri="{FF2B5EF4-FFF2-40B4-BE49-F238E27FC236}">
                <a16:creationId xmlns:a16="http://schemas.microsoft.com/office/drawing/2014/main" id="{3660A94A-1B5A-4DCD-965D-BB9A0DB110B6}"/>
              </a:ext>
            </a:extLst>
          </p:cNvPr>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289559" y="1539894"/>
            <a:ext cx="17601149" cy="4971900"/>
          </a:xfrm>
          <a:prstGeom prst="rect">
            <a:avLst/>
          </a:prstGeom>
        </p:spPr>
      </p:pic>
      <p:sp>
        <p:nvSpPr>
          <p:cNvPr id="13" name="Object12"/>
          <p:cNvSpPr/>
          <p:nvPr/>
        </p:nvSpPr>
        <p:spPr>
          <a:xfrm>
            <a:off x="1714181" y="422136"/>
            <a:ext cx="14859638" cy="843629"/>
          </a:xfrm>
          <a:prstGeom prst="rect">
            <a:avLst/>
          </a:prstGeom>
          <a:noFill/>
          <a:ln/>
        </p:spPr>
        <p:txBody>
          <a:bodyPr wrap="square" lIns="0" tIns="0" rIns="0" bIns="0" rtlCol="0" anchor="t">
            <a:spAutoFit/>
          </a:bodyPr>
          <a:lstStyle/>
          <a:p>
            <a:pPr algn="l">
              <a:lnSpc>
                <a:spcPts val="6800"/>
              </a:lnSpc>
            </a:pPr>
            <a:r>
              <a:rPr lang="ru-RU" sz="5600" dirty="0">
                <a:solidFill>
                  <a:srgbClr val="000000"/>
                </a:solidFill>
                <a:ea typeface="Inter Medium" pitchFamily="34" charset="-122"/>
              </a:rPr>
              <a:t> </a:t>
            </a:r>
            <a:r>
              <a:rPr lang="ru-RU" sz="5600">
                <a:solidFill>
                  <a:srgbClr val="000000"/>
                </a:solidFill>
                <a:ea typeface="Inter Medium" pitchFamily="34" charset="-122"/>
              </a:rPr>
              <a:t>Административная ответственность</a:t>
            </a:r>
            <a:endParaRPr lang="en-US" sz="5600" dirty="0">
              <a:ea typeface="Inter Medium" pitchFamily="34" charset="-122"/>
            </a:endParaRPr>
          </a:p>
        </p:txBody>
      </p:sp>
      <p:sp>
        <p:nvSpPr>
          <p:cNvPr id="29" name="Object24">
            <a:extLst>
              <a:ext uri="{FF2B5EF4-FFF2-40B4-BE49-F238E27FC236}">
                <a16:creationId xmlns:a16="http://schemas.microsoft.com/office/drawing/2014/main" id="{2582090B-7002-43CE-9123-CF547CA9EFA6}"/>
              </a:ext>
            </a:extLst>
          </p:cNvPr>
          <p:cNvSpPr/>
          <p:nvPr/>
        </p:nvSpPr>
        <p:spPr>
          <a:xfrm>
            <a:off x="898149" y="1317985"/>
            <a:ext cx="16383967" cy="5208349"/>
          </a:xfrm>
          <a:prstGeom prst="rect">
            <a:avLst/>
          </a:prstGeom>
          <a:noFill/>
          <a:ln/>
        </p:spPr>
        <p:txBody>
          <a:bodyPr wrap="square" lIns="0" tIns="0" rIns="0" bIns="0" rtlCol="0" anchor="t">
            <a:spAutoFit/>
          </a:bodyPr>
          <a:lstStyle/>
          <a:p>
            <a:pPr>
              <a:lnSpc>
                <a:spcPct val="107000"/>
              </a:lnSpc>
              <a:spcAft>
                <a:spcPts val="800"/>
              </a:spcAft>
              <a:tabLst>
                <a:tab pos="2250440" algn="l"/>
              </a:tabLst>
            </a:pPr>
            <a:endParaRPr lang="ru-RU" sz="2400" b="1" dirty="0">
              <a:solidFill>
                <a:schemeClr val="bg1"/>
              </a:solidFill>
              <a:latin typeface="+mj-lt"/>
              <a:ea typeface="Inter Bold" pitchFamily="34" charset="-122"/>
            </a:endParaRPr>
          </a:p>
          <a:p>
            <a:pPr marL="342900" indent="-342900">
              <a:lnSpc>
                <a:spcPct val="107000"/>
              </a:lnSpc>
              <a:spcAft>
                <a:spcPts val="800"/>
              </a:spcAft>
              <a:buFont typeface="Wingdings" panose="05000000000000000000" pitchFamily="2" charset="2"/>
              <a:buChar char="Ø"/>
              <a:tabLst>
                <a:tab pos="2250440" algn="l"/>
              </a:tabLst>
            </a:pPr>
            <a:r>
              <a:rPr lang="ru-RU" sz="2400" b="1" dirty="0">
                <a:solidFill>
                  <a:schemeClr val="bg1"/>
                </a:solidFill>
                <a:latin typeface="+mj-lt"/>
                <a:ea typeface="Inter Bold" pitchFamily="34" charset="-122"/>
              </a:rPr>
              <a:t>Нарушение установленного порядка при проведении ЕГЭ влечет административную ответственность, предусмотренную частью 4 статьи 19.30 КоАП РФ наложение административного штрафа  на граждан в размере от трех тысяч до пяти тысяч рублей </a:t>
            </a:r>
          </a:p>
          <a:p>
            <a:pPr marL="342900" indent="-342900">
              <a:lnSpc>
                <a:spcPct val="107000"/>
              </a:lnSpc>
              <a:spcAft>
                <a:spcPts val="800"/>
              </a:spcAft>
              <a:buFont typeface="Wingdings" panose="05000000000000000000" pitchFamily="2" charset="2"/>
              <a:buChar char="Ø"/>
              <a:tabLst>
                <a:tab pos="2250440" algn="l"/>
              </a:tabLst>
            </a:pPr>
            <a:endParaRPr lang="ru-RU" sz="800" b="1" dirty="0">
              <a:solidFill>
                <a:schemeClr val="bg1"/>
              </a:solidFill>
              <a:latin typeface="+mj-lt"/>
              <a:ea typeface="Inter Bold" pitchFamily="34" charset="-122"/>
            </a:endParaRPr>
          </a:p>
          <a:p>
            <a:pPr marL="342900" indent="-342900">
              <a:lnSpc>
                <a:spcPct val="107000"/>
              </a:lnSpc>
              <a:spcAft>
                <a:spcPts val="800"/>
              </a:spcAft>
              <a:buFont typeface="Wingdings" panose="05000000000000000000" pitchFamily="2" charset="2"/>
              <a:buChar char="Ø"/>
              <a:tabLst>
                <a:tab pos="2250440" algn="l"/>
              </a:tabLst>
            </a:pPr>
            <a:r>
              <a:rPr lang="ru-RU" sz="2400" b="1" dirty="0">
                <a:solidFill>
                  <a:schemeClr val="bg1"/>
                </a:solidFill>
                <a:latin typeface="+mj-lt"/>
                <a:ea typeface="Inter Bold" pitchFamily="34" charset="-122"/>
              </a:rPr>
              <a:t> Административной ответственности подлежит лицо, достигшее к моменту совершения административного правонарушения возраста шестнадцати лет</a:t>
            </a:r>
          </a:p>
          <a:p>
            <a:pPr marL="342900" indent="-342900">
              <a:lnSpc>
                <a:spcPct val="107000"/>
              </a:lnSpc>
              <a:spcAft>
                <a:spcPts val="800"/>
              </a:spcAft>
              <a:buFont typeface="Wingdings" panose="05000000000000000000" pitchFamily="2" charset="2"/>
              <a:buChar char="Ø"/>
              <a:tabLst>
                <a:tab pos="2250440" algn="l"/>
              </a:tabLst>
            </a:pPr>
            <a:endParaRPr lang="ru-RU" sz="800" b="1" dirty="0">
              <a:solidFill>
                <a:schemeClr val="bg1"/>
              </a:solidFill>
              <a:latin typeface="+mj-lt"/>
              <a:ea typeface="Inter Bold" pitchFamily="34" charset="-122"/>
            </a:endParaRPr>
          </a:p>
          <a:p>
            <a:pPr marL="342900" indent="-342900">
              <a:lnSpc>
                <a:spcPct val="107000"/>
              </a:lnSpc>
              <a:spcAft>
                <a:spcPts val="800"/>
              </a:spcAft>
              <a:buFont typeface="Wingdings" panose="05000000000000000000" pitchFamily="2" charset="2"/>
              <a:buChar char="Ø"/>
              <a:tabLst>
                <a:tab pos="2250440" algn="l"/>
              </a:tabLst>
            </a:pPr>
            <a:r>
              <a:rPr lang="ru-RU" sz="2400" b="1" dirty="0">
                <a:solidFill>
                  <a:schemeClr val="bg1"/>
                </a:solidFill>
                <a:latin typeface="+mj-lt"/>
                <a:ea typeface="Inter Bold" pitchFamily="34" charset="-122"/>
              </a:rPr>
              <a:t>С учетом конкретных обстоятельств дела и данных о лице, совершившем административное правонарушение в возрасте от шестнадцати до восемнадцати лет, комиссией по делам несовершеннолетних и защите их прав указанное лицо может быть освобождено от административной ответственности с применением к нему меры воздействия, предусмотренной федеральным законодательством о защите </a:t>
            </a:r>
            <a:r>
              <a:rPr lang="ru-RU" sz="2400" b="1">
                <a:solidFill>
                  <a:schemeClr val="bg1"/>
                </a:solidFill>
                <a:latin typeface="+mj-lt"/>
                <a:ea typeface="Inter Bold" pitchFamily="34" charset="-122"/>
              </a:rPr>
              <a:t>прав несовершеннолетних</a:t>
            </a:r>
            <a:endParaRPr lang="ru-RU" sz="2400" b="1" dirty="0">
              <a:solidFill>
                <a:schemeClr val="bg1"/>
              </a:solidFill>
              <a:latin typeface="+mj-lt"/>
              <a:ea typeface="Inter Bold" pitchFamily="34" charset="-122"/>
            </a:endParaRPr>
          </a:p>
          <a:p>
            <a:pPr marL="4000500" lvl="8" indent="-342900">
              <a:lnSpc>
                <a:spcPct val="107000"/>
              </a:lnSpc>
              <a:spcAft>
                <a:spcPts val="800"/>
              </a:spcAft>
              <a:buFont typeface="Wingdings" panose="05000000000000000000" pitchFamily="2" charset="2"/>
              <a:buChar char="Ø"/>
              <a:tabLst>
                <a:tab pos="2250440" algn="l"/>
              </a:tabLst>
            </a:pPr>
            <a:endParaRPr lang="ru-RU" sz="2400" b="1" dirty="0">
              <a:solidFill>
                <a:schemeClr val="bg1"/>
              </a:solidFill>
              <a:latin typeface="+mj-lt"/>
              <a:ea typeface="Inter Bold" pitchFamily="34" charset="-122"/>
            </a:endParaRPr>
          </a:p>
        </p:txBody>
      </p:sp>
      <p:pic>
        <p:nvPicPr>
          <p:cNvPr id="3" name="Рисунок 2">
            <a:extLst>
              <a:ext uri="{FF2B5EF4-FFF2-40B4-BE49-F238E27FC236}">
                <a16:creationId xmlns:a16="http://schemas.microsoft.com/office/drawing/2014/main" id="{A56348DD-DA3F-47EC-B987-CDF980B930FC}"/>
              </a:ext>
            </a:extLst>
          </p:cNvPr>
          <p:cNvPicPr>
            <a:picLocks noChangeAspect="1"/>
          </p:cNvPicPr>
          <p:nvPr/>
        </p:nvPicPr>
        <p:blipFill>
          <a:blip r:embed="rId8"/>
          <a:stretch>
            <a:fillRect/>
          </a:stretch>
        </p:blipFill>
        <p:spPr>
          <a:xfrm>
            <a:off x="7316044" y="7614729"/>
            <a:ext cx="1774090" cy="1780186"/>
          </a:xfrm>
          <a:prstGeom prst="rect">
            <a:avLst/>
          </a:prstGeom>
        </p:spPr>
      </p:pic>
      <p:sp>
        <p:nvSpPr>
          <p:cNvPr id="18" name="TextBox 17">
            <a:extLst>
              <a:ext uri="{FF2B5EF4-FFF2-40B4-BE49-F238E27FC236}">
                <a16:creationId xmlns:a16="http://schemas.microsoft.com/office/drawing/2014/main" id="{CFDFEA2A-5B8C-4FDC-BBF9-ACA1BE1EDDAE}"/>
              </a:ext>
            </a:extLst>
          </p:cNvPr>
          <p:cNvSpPr txBox="1"/>
          <p:nvPr/>
        </p:nvSpPr>
        <p:spPr>
          <a:xfrm>
            <a:off x="12149698" y="6977763"/>
            <a:ext cx="2562544" cy="400110"/>
          </a:xfrm>
          <a:prstGeom prst="rect">
            <a:avLst/>
          </a:prstGeom>
          <a:noFill/>
        </p:spPr>
        <p:txBody>
          <a:bodyPr wrap="square">
            <a:spAutoFit/>
          </a:bodyPr>
          <a:lstStyle/>
          <a:p>
            <a:pPr algn="ctr">
              <a:tabLst>
                <a:tab pos="2250440" algn="l"/>
              </a:tabLst>
            </a:pPr>
            <a:r>
              <a:rPr lang="ru-RU" sz="2000" dirty="0">
                <a:ea typeface="Inter Bold" panose="020B0502030000000004" pitchFamily="34" charset="0"/>
              </a:rPr>
              <a:t>Нормативная база:</a:t>
            </a:r>
          </a:p>
        </p:txBody>
      </p:sp>
      <p:sp>
        <p:nvSpPr>
          <p:cNvPr id="15" name="Object20">
            <a:extLst>
              <a:ext uri="{FF2B5EF4-FFF2-40B4-BE49-F238E27FC236}">
                <a16:creationId xmlns:a16="http://schemas.microsoft.com/office/drawing/2014/main" id="{55352163-6B49-456B-8FA0-715E20C6E820}"/>
              </a:ext>
            </a:extLst>
          </p:cNvPr>
          <p:cNvSpPr/>
          <p:nvPr/>
        </p:nvSpPr>
        <p:spPr>
          <a:xfrm>
            <a:off x="9242913" y="7333966"/>
            <a:ext cx="8522246" cy="1665777"/>
          </a:xfrm>
          <a:prstGeom prst="rect">
            <a:avLst/>
          </a:prstGeom>
          <a:noFill/>
          <a:ln/>
        </p:spPr>
        <p:txBody>
          <a:bodyPr wrap="square" lIns="0" tIns="0" rIns="0" bIns="0" rtlCol="0" anchor="t">
            <a:spAutoFit/>
          </a:bodyPr>
          <a:lstStyle/>
          <a:p>
            <a:pPr indent="1519238">
              <a:lnSpc>
                <a:spcPct val="107000"/>
              </a:lnSpc>
              <a:spcAft>
                <a:spcPts val="800"/>
              </a:spcAft>
              <a:tabLst>
                <a:tab pos="2250440" algn="l"/>
              </a:tabLst>
            </a:pPr>
            <a:r>
              <a:rPr lang="ru-RU" sz="2400" b="1" dirty="0">
                <a:ea typeface="Inter Bold" panose="020B0502030000000004" pitchFamily="34" charset="0"/>
              </a:rPr>
              <a:t>статья 2.3, часть 4 статьи  19.30 КоАП РФ </a:t>
            </a:r>
          </a:p>
          <a:p>
            <a:pPr marL="354013" indent="-88900">
              <a:lnSpc>
                <a:spcPct val="107000"/>
              </a:lnSpc>
              <a:spcAft>
                <a:spcPts val="800"/>
              </a:spcAft>
              <a:tabLst>
                <a:tab pos="2250440" algn="l"/>
              </a:tabLst>
            </a:pPr>
            <a:r>
              <a:rPr lang="ru-RU" sz="2400" b="1" dirty="0">
                <a:ea typeface="Inter Bold" panose="020B0502030000000004" pitchFamily="34" charset="0"/>
              </a:rPr>
              <a:t>Письмо Рособрнадзора от 19.06.2020 N 14-27 &lt;О привлечении к административной ответственности за нарушение порядка проведения единого государственного экзамена&gt;</a:t>
            </a:r>
          </a:p>
        </p:txBody>
      </p:sp>
    </p:spTree>
    <p:extLst>
      <p:ext uri="{BB962C8B-B14F-4D97-AF65-F5344CB8AC3E}">
        <p14:creationId xmlns:p14="http://schemas.microsoft.com/office/powerpoint/2010/main" val="12423443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Object 15" descr="preencoded.png">
            <a:extLst>
              <a:ext uri="{FF2B5EF4-FFF2-40B4-BE49-F238E27FC236}">
                <a16:creationId xmlns:a16="http://schemas.microsoft.com/office/drawing/2014/main" id="{F90CDEA8-BABC-49E4-A684-F0B5EEC7FDB0}"/>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0293883" y="7382666"/>
            <a:ext cx="7886250" cy="2729522"/>
          </a:xfrm>
          <a:prstGeom prst="rect">
            <a:avLst/>
          </a:prstGeom>
        </p:spPr>
      </p:pic>
      <p:pic>
        <p:nvPicPr>
          <p:cNvPr id="11" name="Object 4" descr="preencoded.png">
            <a:extLst>
              <a:ext uri="{FF2B5EF4-FFF2-40B4-BE49-F238E27FC236}">
                <a16:creationId xmlns:a16="http://schemas.microsoft.com/office/drawing/2014/main" id="{D06ABDB2-4809-4A2C-97DA-E298DBE98ADB}"/>
              </a:ext>
            </a:extLst>
          </p:cNvPr>
          <p:cNvPicPr>
            <a:picLocks noChangeAspect="1"/>
          </p:cNvPicPr>
          <p:nvPr/>
        </p:nvPicPr>
        <p:blipFill>
          <a:blip r:embed="rId5"/>
          <a:srcRect/>
          <a:stretch/>
        </p:blipFill>
        <p:spPr>
          <a:xfrm flipH="1">
            <a:off x="-1" y="4613564"/>
            <a:ext cx="7190290" cy="5673436"/>
          </a:xfrm>
          <a:prstGeom prst="rect">
            <a:avLst/>
          </a:prstGeom>
        </p:spPr>
      </p:pic>
      <p:pic>
        <p:nvPicPr>
          <p:cNvPr id="10" name="Object 3" descr="preencoded.png">
            <a:extLst>
              <a:ext uri="{FF2B5EF4-FFF2-40B4-BE49-F238E27FC236}">
                <a16:creationId xmlns:a16="http://schemas.microsoft.com/office/drawing/2014/main" id="{3660A94A-1B5A-4DCD-965D-BB9A0DB110B6}"/>
              </a:ext>
            </a:extLst>
          </p:cNvPr>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343425" y="1971530"/>
            <a:ext cx="17601149" cy="5432723"/>
          </a:xfrm>
          <a:prstGeom prst="rect">
            <a:avLst/>
          </a:prstGeom>
        </p:spPr>
      </p:pic>
      <p:sp>
        <p:nvSpPr>
          <p:cNvPr id="13" name="Object12"/>
          <p:cNvSpPr/>
          <p:nvPr/>
        </p:nvSpPr>
        <p:spPr>
          <a:xfrm>
            <a:off x="1633575" y="902773"/>
            <a:ext cx="14859638" cy="843629"/>
          </a:xfrm>
          <a:prstGeom prst="rect">
            <a:avLst/>
          </a:prstGeom>
          <a:noFill/>
          <a:ln/>
        </p:spPr>
        <p:txBody>
          <a:bodyPr wrap="square" lIns="0" tIns="0" rIns="0" bIns="0" rtlCol="0" anchor="t">
            <a:spAutoFit/>
          </a:bodyPr>
          <a:lstStyle/>
          <a:p>
            <a:pPr algn="ctr">
              <a:lnSpc>
                <a:spcPts val="6800"/>
              </a:lnSpc>
            </a:pPr>
            <a:r>
              <a:rPr lang="ru-RU" sz="5600" dirty="0">
                <a:solidFill>
                  <a:srgbClr val="000000"/>
                </a:solidFill>
                <a:ea typeface="Inter Medium" pitchFamily="34" charset="-122"/>
              </a:rPr>
              <a:t> </a:t>
            </a:r>
            <a:r>
              <a:rPr lang="ru-RU" sz="5000" dirty="0">
                <a:solidFill>
                  <a:srgbClr val="000000"/>
                </a:solidFill>
                <a:ea typeface="Inter Medium" pitchFamily="34" charset="-122"/>
              </a:rPr>
              <a:t>ЭФФЕКТИВНОЕ ВЗАИМОДЕЙСТВИЕ</a:t>
            </a:r>
            <a:endParaRPr lang="en-US" sz="5000" dirty="0">
              <a:ea typeface="Inter Medium" pitchFamily="34" charset="-122"/>
            </a:endParaRPr>
          </a:p>
        </p:txBody>
      </p:sp>
      <p:sp>
        <p:nvSpPr>
          <p:cNvPr id="24" name="Object20">
            <a:extLst>
              <a:ext uri="{FF2B5EF4-FFF2-40B4-BE49-F238E27FC236}">
                <a16:creationId xmlns:a16="http://schemas.microsoft.com/office/drawing/2014/main" id="{6AEA69E5-3296-4388-8FBD-D2E02398D091}"/>
              </a:ext>
            </a:extLst>
          </p:cNvPr>
          <p:cNvSpPr/>
          <p:nvPr/>
        </p:nvSpPr>
        <p:spPr>
          <a:xfrm>
            <a:off x="11694984" y="8455039"/>
            <a:ext cx="7147553" cy="870110"/>
          </a:xfrm>
          <a:prstGeom prst="rect">
            <a:avLst/>
          </a:prstGeom>
          <a:noFill/>
          <a:ln/>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https://academy.prosv.ru/pravo</a:t>
            </a:r>
            <a:endParaRPr kumimoji="0" lang="ru-RU" sz="32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a:lnSpc>
                <a:spcPct val="107000"/>
              </a:lnSpc>
              <a:spcAft>
                <a:spcPts val="800"/>
              </a:spcAft>
              <a:tabLst>
                <a:tab pos="2250440" algn="l"/>
              </a:tabLst>
            </a:pPr>
            <a:r>
              <a:rPr lang="ru-RU" sz="2400" b="1" dirty="0">
                <a:latin typeface="+mj-lt"/>
                <a:ea typeface="Inter Bold" panose="020B0502030000000004" pitchFamily="34" charset="0"/>
              </a:rPr>
              <a:t> </a:t>
            </a:r>
          </a:p>
        </p:txBody>
      </p:sp>
      <p:pic>
        <p:nvPicPr>
          <p:cNvPr id="3" name="Рисунок 2">
            <a:extLst>
              <a:ext uri="{FF2B5EF4-FFF2-40B4-BE49-F238E27FC236}">
                <a16:creationId xmlns:a16="http://schemas.microsoft.com/office/drawing/2014/main" id="{A56348DD-DA3F-47EC-B987-CDF980B930FC}"/>
              </a:ext>
            </a:extLst>
          </p:cNvPr>
          <p:cNvPicPr>
            <a:picLocks noChangeAspect="1"/>
          </p:cNvPicPr>
          <p:nvPr/>
        </p:nvPicPr>
        <p:blipFill>
          <a:blip r:embed="rId8"/>
          <a:stretch>
            <a:fillRect/>
          </a:stretch>
        </p:blipFill>
        <p:spPr>
          <a:xfrm>
            <a:off x="8499303" y="7684687"/>
            <a:ext cx="1774090" cy="1780186"/>
          </a:xfrm>
          <a:prstGeom prst="rect">
            <a:avLst/>
          </a:prstGeom>
        </p:spPr>
      </p:pic>
      <p:sp>
        <p:nvSpPr>
          <p:cNvPr id="19" name="TextBox 18">
            <a:extLst>
              <a:ext uri="{FF2B5EF4-FFF2-40B4-BE49-F238E27FC236}">
                <a16:creationId xmlns:a16="http://schemas.microsoft.com/office/drawing/2014/main" id="{8E056D4E-D0FE-4F46-8990-8AB80C3E3064}"/>
              </a:ext>
            </a:extLst>
          </p:cNvPr>
          <p:cNvSpPr txBox="1"/>
          <p:nvPr/>
        </p:nvSpPr>
        <p:spPr>
          <a:xfrm>
            <a:off x="830180" y="1971530"/>
            <a:ext cx="11780844" cy="1854995"/>
          </a:xfrm>
          <a:prstGeom prst="rect">
            <a:avLst/>
          </a:prstGeom>
          <a:noFill/>
        </p:spPr>
        <p:txBody>
          <a:bodyPr wrap="square">
            <a:spAutoFit/>
          </a:bodyPr>
          <a:lstStyle/>
          <a:p>
            <a:pPr marR="0" lvl="0" algn="l" defTabSz="914400" rtl="0" eaLnBrk="1" fontAlgn="auto" latinLnBrk="0" hangingPunct="1">
              <a:lnSpc>
                <a:spcPct val="107000"/>
              </a:lnSpc>
              <a:spcBef>
                <a:spcPts val="0"/>
              </a:spcBef>
              <a:spcAft>
                <a:spcPts val="800"/>
              </a:spcAft>
              <a:buClrTx/>
              <a:buSzTx/>
              <a:buFontTx/>
              <a:buNone/>
              <a:tabLst>
                <a:tab pos="2250440" algn="l"/>
              </a:tabLst>
              <a:defRPr/>
            </a:pPr>
            <a:r>
              <a:rPr kumimoji="0" lang="ru-RU" sz="3200" b="1" i="0" u="none" strike="noStrike" kern="1200" cap="none" spc="0" normalizeH="0" baseline="0" noProof="0" dirty="0">
                <a:ln>
                  <a:noFill/>
                </a:ln>
                <a:solidFill>
                  <a:prstClr val="white"/>
                </a:solidFill>
                <a:effectLst/>
                <a:uLnTx/>
                <a:uFillTx/>
                <a:latin typeface="Calibri Light" panose="020F0302020204030204"/>
                <a:ea typeface="Inter Bold" pitchFamily="34" charset="-122"/>
                <a:cs typeface="+mn-cs"/>
              </a:rPr>
              <a:t>Программа КПК </a:t>
            </a:r>
          </a:p>
          <a:p>
            <a:pPr marR="0" lvl="0" indent="96838" algn="ctr" defTabSz="914400" rtl="0" eaLnBrk="1" fontAlgn="auto" latinLnBrk="0" hangingPunct="1">
              <a:lnSpc>
                <a:spcPct val="107000"/>
              </a:lnSpc>
              <a:spcBef>
                <a:spcPts val="0"/>
              </a:spcBef>
              <a:spcAft>
                <a:spcPts val="800"/>
              </a:spcAft>
              <a:buClrTx/>
              <a:buSzTx/>
              <a:buFontTx/>
              <a:buNone/>
              <a:tabLst>
                <a:tab pos="2250440" algn="l"/>
              </a:tabLst>
              <a:defRPr/>
            </a:pPr>
            <a:r>
              <a:rPr kumimoji="0" lang="ru-RU" sz="3200" b="1" i="0" u="none" strike="noStrike" kern="1200" cap="none" spc="0" normalizeH="0" baseline="0" noProof="0" dirty="0">
                <a:ln>
                  <a:noFill/>
                </a:ln>
                <a:solidFill>
                  <a:prstClr val="white"/>
                </a:solidFill>
                <a:effectLst/>
                <a:uLnTx/>
                <a:uFillTx/>
                <a:latin typeface="Calibri Light" panose="020F0302020204030204"/>
                <a:ea typeface="Inter Bold" pitchFamily="34" charset="-122"/>
                <a:cs typeface="+mn-cs"/>
              </a:rPr>
              <a:t>«Стратегии принятия решений в проблемных ситуациях</a:t>
            </a:r>
          </a:p>
          <a:p>
            <a:pPr marR="0" lvl="0" indent="96838" algn="ctr" defTabSz="914400" rtl="0" eaLnBrk="1" fontAlgn="auto" latinLnBrk="0" hangingPunct="1">
              <a:lnSpc>
                <a:spcPct val="107000"/>
              </a:lnSpc>
              <a:spcBef>
                <a:spcPts val="0"/>
              </a:spcBef>
              <a:spcAft>
                <a:spcPts val="800"/>
              </a:spcAft>
              <a:buClrTx/>
              <a:buSzTx/>
              <a:buFontTx/>
              <a:buNone/>
              <a:tabLst>
                <a:tab pos="1524000" algn="l"/>
                <a:tab pos="3673475" algn="l"/>
              </a:tabLst>
              <a:defRPr/>
            </a:pPr>
            <a:r>
              <a:rPr kumimoji="0" lang="ru-RU" sz="3200" b="1" i="0" u="none" strike="noStrike" kern="1200" cap="none" spc="0" normalizeH="0" baseline="0" noProof="0" dirty="0">
                <a:ln>
                  <a:noFill/>
                </a:ln>
                <a:solidFill>
                  <a:prstClr val="white"/>
                </a:solidFill>
                <a:effectLst/>
                <a:uLnTx/>
                <a:uFillTx/>
                <a:latin typeface="Calibri Light" panose="020F0302020204030204"/>
                <a:ea typeface="Inter Bold" pitchFamily="34" charset="-122"/>
                <a:cs typeface="+mn-cs"/>
              </a:rPr>
              <a:t>на правовой основе в общеобразовательной организации»</a:t>
            </a:r>
          </a:p>
        </p:txBody>
      </p:sp>
      <p:sp>
        <p:nvSpPr>
          <p:cNvPr id="25" name="TextBox 24">
            <a:extLst>
              <a:ext uri="{FF2B5EF4-FFF2-40B4-BE49-F238E27FC236}">
                <a16:creationId xmlns:a16="http://schemas.microsoft.com/office/drawing/2014/main" id="{A3308471-414A-4885-B27A-EC411A9AC88F}"/>
              </a:ext>
            </a:extLst>
          </p:cNvPr>
          <p:cNvSpPr txBox="1"/>
          <p:nvPr/>
        </p:nvSpPr>
        <p:spPr>
          <a:xfrm>
            <a:off x="830180" y="3809308"/>
            <a:ext cx="9424736" cy="3539430"/>
          </a:xfrm>
          <a:prstGeom prst="rect">
            <a:avLst/>
          </a:prstGeom>
          <a:noFill/>
        </p:spPr>
        <p:txBody>
          <a:bodyPr wrap="square">
            <a:spAutoFit/>
          </a:bodyPr>
          <a:lstStyle/>
          <a:p>
            <a:pPr marL="342900" indent="-342900">
              <a:buFont typeface="Wingdings" panose="05000000000000000000" pitchFamily="2" charset="2"/>
              <a:buChar char="ü"/>
            </a:pPr>
            <a:r>
              <a:rPr lang="ru-RU" sz="2800" dirty="0">
                <a:solidFill>
                  <a:schemeClr val="bg1"/>
                </a:solidFill>
                <a:latin typeface="+mj-lt"/>
              </a:rPr>
              <a:t>Персональные данные: права и ответственность</a:t>
            </a:r>
          </a:p>
          <a:p>
            <a:pPr marL="342900" indent="-342900">
              <a:buFont typeface="Wingdings" panose="05000000000000000000" pitchFamily="2" charset="2"/>
              <a:buChar char="ü"/>
            </a:pPr>
            <a:r>
              <a:rPr lang="ru-RU" sz="2800" dirty="0">
                <a:solidFill>
                  <a:schemeClr val="bg1"/>
                </a:solidFill>
                <a:latin typeface="+mj-lt"/>
              </a:rPr>
              <a:t>Правовые основы взаимодействия семьи и школы</a:t>
            </a:r>
          </a:p>
          <a:p>
            <a:pPr marL="342900" indent="-342900">
              <a:buFont typeface="Wingdings" panose="05000000000000000000" pitchFamily="2" charset="2"/>
              <a:buChar char="ü"/>
            </a:pPr>
            <a:r>
              <a:rPr lang="ru-RU" sz="2800" dirty="0">
                <a:solidFill>
                  <a:schemeClr val="bg1"/>
                </a:solidFill>
                <a:latin typeface="+mj-lt"/>
              </a:rPr>
              <a:t>Формы образования и обучения их правовые особенности и проблемные зоны</a:t>
            </a:r>
          </a:p>
          <a:p>
            <a:pPr marL="342900" indent="-342900">
              <a:buFont typeface="Wingdings" panose="05000000000000000000" pitchFamily="2" charset="2"/>
              <a:buChar char="ü"/>
            </a:pPr>
            <a:r>
              <a:rPr lang="ru-RU" sz="2800" dirty="0">
                <a:solidFill>
                  <a:schemeClr val="bg1"/>
                </a:solidFill>
                <a:latin typeface="+mj-lt"/>
              </a:rPr>
              <a:t>Специфика дистанционного обучения – правовые основы</a:t>
            </a:r>
          </a:p>
          <a:p>
            <a:pPr marL="342900" indent="-342900">
              <a:buFont typeface="Wingdings" panose="05000000000000000000" pitchFamily="2" charset="2"/>
              <a:buChar char="ü"/>
            </a:pPr>
            <a:r>
              <a:rPr lang="ru-RU" sz="2800" dirty="0">
                <a:solidFill>
                  <a:schemeClr val="bg1"/>
                </a:solidFill>
                <a:latin typeface="+mj-lt"/>
              </a:rPr>
              <a:t>Нормативно-правовые аспекты аттестации обучающихся </a:t>
            </a:r>
          </a:p>
          <a:p>
            <a:pPr marL="342900" indent="-342900">
              <a:buFont typeface="Wingdings" panose="05000000000000000000" pitchFamily="2" charset="2"/>
              <a:buChar char="ü"/>
            </a:pPr>
            <a:r>
              <a:rPr lang="ru-RU" sz="2800" dirty="0">
                <a:solidFill>
                  <a:schemeClr val="bg1"/>
                </a:solidFill>
                <a:latin typeface="+mj-lt"/>
              </a:rPr>
              <a:t>Особенности применения трудового законодательства в общеобразовательной организации</a:t>
            </a:r>
          </a:p>
        </p:txBody>
      </p:sp>
      <p:sp>
        <p:nvSpPr>
          <p:cNvPr id="27" name="TextBox 26">
            <a:extLst>
              <a:ext uri="{FF2B5EF4-FFF2-40B4-BE49-F238E27FC236}">
                <a16:creationId xmlns:a16="http://schemas.microsoft.com/office/drawing/2014/main" id="{D2E6AD12-4144-4897-B4B9-EB0B6BF263AD}"/>
              </a:ext>
            </a:extLst>
          </p:cNvPr>
          <p:cNvSpPr txBox="1"/>
          <p:nvPr/>
        </p:nvSpPr>
        <p:spPr>
          <a:xfrm>
            <a:off x="10822276" y="3724421"/>
            <a:ext cx="7327786" cy="3539430"/>
          </a:xfrm>
          <a:prstGeom prst="rect">
            <a:avLst/>
          </a:prstGeom>
          <a:noFill/>
        </p:spPr>
        <p:txBody>
          <a:bodyPr wrap="square">
            <a:spAutoFit/>
          </a:bodyPr>
          <a:lstStyle/>
          <a:p>
            <a:pPr marL="457200" indent="-457200">
              <a:buFont typeface="Wingdings" panose="05000000000000000000" pitchFamily="2" charset="2"/>
              <a:buChar char="Ø"/>
            </a:pPr>
            <a:r>
              <a:rPr lang="ru-RU" sz="2800" dirty="0">
                <a:solidFill>
                  <a:schemeClr val="bg1"/>
                </a:solidFill>
                <a:latin typeface="+mj-lt"/>
              </a:rPr>
              <a:t>В рамках курса будут рассмотрены актуальные вопросы, представлены кейсы по проблемам конкретной темы и предложены правовые решения</a:t>
            </a:r>
          </a:p>
          <a:p>
            <a:pPr marL="457200" indent="-457200">
              <a:buFont typeface="Wingdings" panose="05000000000000000000" pitchFamily="2" charset="2"/>
              <a:buChar char="Ø"/>
            </a:pPr>
            <a:endParaRPr lang="ru-RU" sz="2800" dirty="0">
              <a:solidFill>
                <a:schemeClr val="bg1"/>
              </a:solidFill>
              <a:latin typeface="+mj-lt"/>
            </a:endParaRPr>
          </a:p>
          <a:p>
            <a:pPr marL="457200" indent="-457200">
              <a:buFont typeface="Wingdings" panose="05000000000000000000" pitchFamily="2" charset="2"/>
              <a:buChar char="Ø"/>
            </a:pPr>
            <a:r>
              <a:rPr lang="ru-RU" sz="2800" dirty="0">
                <a:solidFill>
                  <a:schemeClr val="bg1"/>
                </a:solidFill>
                <a:latin typeface="+mj-lt"/>
              </a:rPr>
              <a:t>Обучение на онлайн платформе </a:t>
            </a:r>
          </a:p>
          <a:p>
            <a:pPr marL="457200" indent="-457200">
              <a:buFont typeface="Wingdings" panose="05000000000000000000" pitchFamily="2" charset="2"/>
              <a:buChar char="Ø"/>
            </a:pPr>
            <a:r>
              <a:rPr lang="ru-RU" sz="2800" dirty="0">
                <a:solidFill>
                  <a:schemeClr val="bg1"/>
                </a:solidFill>
                <a:latin typeface="+mj-lt"/>
              </a:rPr>
              <a:t>Стоимость 2000 рублей</a:t>
            </a:r>
          </a:p>
          <a:p>
            <a:pPr marL="457200" indent="-457200">
              <a:buFont typeface="Wingdings" panose="05000000000000000000" pitchFamily="2" charset="2"/>
              <a:buChar char="Ø"/>
            </a:pPr>
            <a:r>
              <a:rPr lang="ru-RU" sz="2800" dirty="0">
                <a:solidFill>
                  <a:schemeClr val="bg1"/>
                </a:solidFill>
                <a:latin typeface="+mj-lt"/>
              </a:rPr>
              <a:t>Документ установленного образца</a:t>
            </a:r>
          </a:p>
        </p:txBody>
      </p:sp>
    </p:spTree>
    <p:extLst>
      <p:ext uri="{BB962C8B-B14F-4D97-AF65-F5344CB8AC3E}">
        <p14:creationId xmlns:p14="http://schemas.microsoft.com/office/powerpoint/2010/main" val="3890149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name="Slide 16">
    <p:bg>
      <p:bgPr>
        <a:solidFill>
          <a:srgbClr val="FFFFFF"/>
        </a:solidFill>
        <a:effectLst/>
      </p:bgPr>
    </p:bg>
    <p:spTree>
      <p:nvGrpSpPr>
        <p:cNvPr id="1" name=""/>
        <p:cNvGrpSpPr/>
        <p:nvPr/>
      </p:nvGrpSpPr>
      <p:grpSpPr>
        <a:xfrm>
          <a:off x="0" y="0"/>
          <a:ext cx="0" cy="0"/>
          <a:chOff x="0" y="0"/>
          <a:chExt cx="0" cy="0"/>
        </a:xfrm>
      </p:grpSpPr>
      <p:pic>
        <p:nvPicPr>
          <p:cNvPr id="2" name="Object 1" descr="preencoded.png"/>
          <p:cNvPicPr>
            <a:picLocks noChangeAspect="1"/>
          </p:cNvPicPr>
          <p:nvPr/>
        </p:nvPicPr>
        <p:blipFill>
          <a:blip r:embed="rId3"/>
          <a:srcRect/>
          <a:stretch/>
        </p:blipFill>
        <p:spPr>
          <a:xfrm>
            <a:off x="11753850" y="4143375"/>
            <a:ext cx="6534150" cy="6143625"/>
          </a:xfrm>
          <a:prstGeom prst="rect">
            <a:avLst/>
          </a:prstGeom>
        </p:spPr>
      </p:pic>
      <p:pic>
        <p:nvPicPr>
          <p:cNvPr id="3" name="Object 2" descr="preencoded.png"/>
          <p:cNvPicPr>
            <a:picLocks noChangeAspect="1"/>
          </p:cNvPicPr>
          <p:nvPr/>
        </p:nvPicPr>
        <p:blipFill>
          <a:blip r:embed="rId4"/>
          <a:srcRect/>
          <a:stretch/>
        </p:blipFill>
        <p:spPr>
          <a:xfrm>
            <a:off x="15373350" y="7515225"/>
            <a:ext cx="2238375" cy="2238375"/>
          </a:xfrm>
          <a:prstGeom prst="rect">
            <a:avLst/>
          </a:prstGeom>
        </p:spPr>
      </p:pic>
      <p:sp>
        <p:nvSpPr>
          <p:cNvPr id="6" name="Object5"/>
          <p:cNvSpPr/>
          <p:nvPr/>
        </p:nvSpPr>
        <p:spPr>
          <a:xfrm>
            <a:off x="2984501" y="3066142"/>
            <a:ext cx="12674600" cy="1466748"/>
          </a:xfrm>
          <a:prstGeom prst="rect">
            <a:avLst/>
          </a:prstGeom>
          <a:noFill/>
          <a:ln/>
        </p:spPr>
        <p:txBody>
          <a:bodyPr wrap="square" lIns="0" tIns="0" rIns="0" bIns="0" rtlCol="0" anchor="t">
            <a:spAutoFit/>
          </a:bodyPr>
          <a:lstStyle/>
          <a:p>
            <a:pPr algn="l">
              <a:lnSpc>
                <a:spcPts val="11800"/>
              </a:lnSpc>
            </a:pPr>
            <a:r>
              <a:rPr lang="en-US" sz="9800" b="1" dirty="0">
                <a:solidFill>
                  <a:srgbClr val="2E3192"/>
                </a:solidFill>
                <a:ea typeface="Inter Bold" pitchFamily="34" charset="-122"/>
                <a:cs typeface="Inter Bold" pitchFamily="34" charset="-120"/>
              </a:rPr>
              <a:t>Спасибо за внимание!</a:t>
            </a:r>
            <a:endParaRPr lang="en-US" sz="9800" dirty="0"/>
          </a:p>
        </p:txBody>
      </p:sp>
      <p:sp>
        <p:nvSpPr>
          <p:cNvPr id="7" name="Object6"/>
          <p:cNvSpPr/>
          <p:nvPr/>
        </p:nvSpPr>
        <p:spPr>
          <a:xfrm>
            <a:off x="638465" y="6570870"/>
            <a:ext cx="5895686" cy="525785"/>
          </a:xfrm>
          <a:prstGeom prst="rect">
            <a:avLst/>
          </a:prstGeom>
          <a:noFill/>
          <a:ln/>
        </p:spPr>
        <p:txBody>
          <a:bodyPr wrap="square" lIns="0" tIns="0" rIns="0" bIns="0" rtlCol="0" anchor="t">
            <a:spAutoFit/>
          </a:bodyPr>
          <a:lstStyle/>
          <a:p>
            <a:pPr algn="l">
              <a:lnSpc>
                <a:spcPts val="4100"/>
              </a:lnSpc>
            </a:pPr>
            <a:r>
              <a:rPr lang="ru-RU" sz="3600" b="1" dirty="0">
                <a:solidFill>
                  <a:srgbClr val="000000"/>
                </a:solidFill>
                <a:ea typeface="Inter Bold" pitchFamily="34" charset="-122"/>
              </a:rPr>
              <a:t>Савичева Елена Викторовна</a:t>
            </a:r>
            <a:endParaRPr lang="en-US" sz="3600" b="1" dirty="0">
              <a:solidFill>
                <a:srgbClr val="000000"/>
              </a:solidFill>
              <a:ea typeface="Inter Bold" pitchFamily="34" charset="-122"/>
            </a:endParaRPr>
          </a:p>
        </p:txBody>
      </p:sp>
      <p:sp>
        <p:nvSpPr>
          <p:cNvPr id="9" name="Object8"/>
          <p:cNvSpPr/>
          <p:nvPr/>
        </p:nvSpPr>
        <p:spPr>
          <a:xfrm>
            <a:off x="676275" y="7079252"/>
            <a:ext cx="6829425" cy="1209755"/>
          </a:xfrm>
          <a:prstGeom prst="rect">
            <a:avLst/>
          </a:prstGeom>
          <a:noFill/>
          <a:ln/>
        </p:spPr>
        <p:txBody>
          <a:bodyPr wrap="square" lIns="0" tIns="0" rIns="0" bIns="0" rtlCol="0" anchor="ctr">
            <a:spAutoFit/>
          </a:bodyPr>
          <a:lstStyle/>
          <a:p>
            <a:pPr algn="l">
              <a:lnSpc>
                <a:spcPts val="3200"/>
              </a:lnSpc>
            </a:pPr>
            <a:r>
              <a:rPr lang="ru-RU" sz="2400" b="1" dirty="0">
                <a:solidFill>
                  <a:srgbClr val="9A9BB7"/>
                </a:solidFill>
                <a:ea typeface="Inter Bold" panose="020B0502030000000004" pitchFamily="34" charset="0"/>
              </a:rPr>
              <a:t>Ведущий юрисконсульт,</a:t>
            </a:r>
          </a:p>
          <a:p>
            <a:pPr algn="l">
              <a:lnSpc>
                <a:spcPts val="3200"/>
              </a:lnSpc>
            </a:pPr>
            <a:r>
              <a:rPr lang="ru-RU" sz="2400" b="1" dirty="0">
                <a:solidFill>
                  <a:srgbClr val="9A9BB7"/>
                </a:solidFill>
                <a:ea typeface="Inter Bold" panose="020B0502030000000004" pitchFamily="34" charset="0"/>
              </a:rPr>
              <a:t>Руководитель центра дистанционного образования Право Просвещения</a:t>
            </a:r>
            <a:endParaRPr lang="en-US" sz="2400" b="1" dirty="0">
              <a:solidFill>
                <a:srgbClr val="9A9BB7"/>
              </a:solidFill>
              <a:ea typeface="Inter Bold" panose="020B0502030000000004" pitchFamily="34" charset="0"/>
            </a:endParaRPr>
          </a:p>
        </p:txBody>
      </p:sp>
      <p:sp>
        <p:nvSpPr>
          <p:cNvPr id="11" name="Object10"/>
          <p:cNvSpPr/>
          <p:nvPr/>
        </p:nvSpPr>
        <p:spPr>
          <a:xfrm>
            <a:off x="692150" y="9134475"/>
            <a:ext cx="8105775" cy="692497"/>
          </a:xfrm>
          <a:prstGeom prst="rect">
            <a:avLst/>
          </a:prstGeom>
          <a:noFill/>
          <a:ln/>
        </p:spPr>
        <p:txBody>
          <a:bodyPr wrap="square" lIns="0" tIns="0" rIns="0" bIns="0" rtlCol="0" anchor="t">
            <a:spAutoFit/>
          </a:bodyPr>
          <a:lstStyle/>
          <a:p>
            <a:pPr algn="l">
              <a:lnSpc>
                <a:spcPts val="2700"/>
              </a:lnSpc>
            </a:pPr>
            <a:r>
              <a:rPr lang="en-US" sz="2300" dirty="0">
                <a:solidFill>
                  <a:srgbClr val="000000"/>
                </a:solidFill>
                <a:ea typeface="Inter Regular" pitchFamily="34" charset="-122"/>
                <a:cs typeface="Inter Regular" pitchFamily="34" charset="-120"/>
              </a:rPr>
              <a:t>127473, Россия, Москва, ул. Краснопролетарская, </a:t>
            </a:r>
          </a:p>
          <a:p>
            <a:pPr algn="l">
              <a:lnSpc>
                <a:spcPts val="2700"/>
              </a:lnSpc>
            </a:pPr>
            <a:r>
              <a:rPr lang="en-US" sz="2300" dirty="0">
                <a:solidFill>
                  <a:srgbClr val="000000"/>
                </a:solidFill>
                <a:ea typeface="Inter Regular" pitchFamily="34" charset="-122"/>
                <a:cs typeface="Inter Regular" pitchFamily="34" charset="-120"/>
              </a:rPr>
              <a:t>д. 16, стр. 2  |  www.pravo-prosv.ru</a:t>
            </a:r>
            <a:endParaRPr lang="en-US" sz="2300" dirty="0"/>
          </a:p>
        </p:txBody>
      </p:sp>
      <p:sp>
        <p:nvSpPr>
          <p:cNvPr id="21" name="Object9">
            <a:extLst>
              <a:ext uri="{FF2B5EF4-FFF2-40B4-BE49-F238E27FC236}">
                <a16:creationId xmlns:a16="http://schemas.microsoft.com/office/drawing/2014/main" id="{1AEDD177-90BA-4A27-A404-804BF9D8A34E}"/>
              </a:ext>
            </a:extLst>
          </p:cNvPr>
          <p:cNvSpPr/>
          <p:nvPr/>
        </p:nvSpPr>
        <p:spPr>
          <a:xfrm>
            <a:off x="609599" y="609600"/>
            <a:ext cx="5007429" cy="381579"/>
          </a:xfrm>
          <a:prstGeom prst="rect">
            <a:avLst/>
          </a:prstGeom>
          <a:noFill/>
          <a:ln/>
        </p:spPr>
        <p:txBody>
          <a:bodyPr wrap="square" lIns="0" tIns="0" rIns="0" bIns="0" rtlCol="0" anchor="t">
            <a:spAutoFit/>
          </a:bodyPr>
          <a:lstStyle/>
          <a:p>
            <a:pPr algn="l">
              <a:lnSpc>
                <a:spcPts val="2700"/>
              </a:lnSpc>
            </a:pPr>
            <a:r>
              <a:rPr lang="ru-RU" sz="3600" b="1" dirty="0">
                <a:solidFill>
                  <a:srgbClr val="000000"/>
                </a:solidFill>
                <a:ea typeface="Inter Bold" pitchFamily="34" charset="-122"/>
                <a:cs typeface="Inter Bold" pitchFamily="34" charset="-120"/>
              </a:rPr>
              <a:t>«</a:t>
            </a:r>
            <a:r>
              <a:rPr lang="en-US" sz="3600" b="1" dirty="0" err="1">
                <a:solidFill>
                  <a:srgbClr val="000000"/>
                </a:solidFill>
                <a:ea typeface="Inter Bold" pitchFamily="34" charset="-122"/>
                <a:cs typeface="Inter Bold" pitchFamily="34" charset="-120"/>
              </a:rPr>
              <a:t>Пр</a:t>
            </a:r>
            <a:r>
              <a:rPr lang="ru-RU" sz="3600" b="1" dirty="0" err="1">
                <a:solidFill>
                  <a:srgbClr val="000000"/>
                </a:solidFill>
                <a:ea typeface="Inter Bold" pitchFamily="34" charset="-122"/>
                <a:cs typeface="Inter Bold" pitchFamily="34" charset="-120"/>
              </a:rPr>
              <a:t>аво</a:t>
            </a:r>
            <a:r>
              <a:rPr lang="ru-RU" sz="3600" b="1" dirty="0">
                <a:solidFill>
                  <a:srgbClr val="000000"/>
                </a:solidFill>
                <a:ea typeface="Inter Bold" pitchFamily="34" charset="-122"/>
                <a:cs typeface="Inter Bold" pitchFamily="34" charset="-120"/>
              </a:rPr>
              <a:t> Просвещения</a:t>
            </a:r>
            <a:r>
              <a:rPr lang="en-US" sz="3600" b="1" dirty="0">
                <a:solidFill>
                  <a:srgbClr val="000000"/>
                </a:solidFill>
                <a:ea typeface="Inter Bold" pitchFamily="34" charset="-122"/>
                <a:cs typeface="Inter Bold" pitchFamily="34" charset="-120"/>
              </a:rPr>
              <a:t>»</a:t>
            </a:r>
            <a:endParaRPr lang="en-US"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4">
    <p:bg>
      <p:bgPr>
        <a:solidFill>
          <a:srgbClr val="FFFFFF"/>
        </a:solidFill>
        <a:effectLst/>
      </p:bgPr>
    </p:bg>
    <p:spTree>
      <p:nvGrpSpPr>
        <p:cNvPr id="1" name=""/>
        <p:cNvGrpSpPr/>
        <p:nvPr/>
      </p:nvGrpSpPr>
      <p:grpSpPr>
        <a:xfrm>
          <a:off x="0" y="0"/>
          <a:ext cx="0" cy="0"/>
          <a:chOff x="0" y="0"/>
          <a:chExt cx="0" cy="0"/>
        </a:xfrm>
      </p:grpSpPr>
      <p:pic>
        <p:nvPicPr>
          <p:cNvPr id="14" name="Object 15" descr="preencoded.png">
            <a:extLst>
              <a:ext uri="{FF2B5EF4-FFF2-40B4-BE49-F238E27FC236}">
                <a16:creationId xmlns:a16="http://schemas.microsoft.com/office/drawing/2014/main" id="{F90CDEA8-BABC-49E4-A684-F0B5EEC7FDB0}"/>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323623" y="6555003"/>
            <a:ext cx="8964376" cy="3666796"/>
          </a:xfrm>
          <a:prstGeom prst="rect">
            <a:avLst/>
          </a:prstGeom>
        </p:spPr>
      </p:pic>
      <p:pic>
        <p:nvPicPr>
          <p:cNvPr id="11" name="Object 4" descr="preencoded.png">
            <a:extLst>
              <a:ext uri="{FF2B5EF4-FFF2-40B4-BE49-F238E27FC236}">
                <a16:creationId xmlns:a16="http://schemas.microsoft.com/office/drawing/2014/main" id="{D06ABDB2-4809-4A2C-97DA-E298DBE98ADB}"/>
              </a:ext>
            </a:extLst>
          </p:cNvPr>
          <p:cNvPicPr>
            <a:picLocks noChangeAspect="1"/>
          </p:cNvPicPr>
          <p:nvPr/>
        </p:nvPicPr>
        <p:blipFill>
          <a:blip r:embed="rId5"/>
          <a:srcRect/>
          <a:stretch/>
        </p:blipFill>
        <p:spPr>
          <a:xfrm flipH="1">
            <a:off x="-1" y="4613564"/>
            <a:ext cx="7190290" cy="5673436"/>
          </a:xfrm>
          <a:prstGeom prst="rect">
            <a:avLst/>
          </a:prstGeom>
        </p:spPr>
      </p:pic>
      <p:pic>
        <p:nvPicPr>
          <p:cNvPr id="10" name="Object 3" descr="preencoded.png">
            <a:extLst>
              <a:ext uri="{FF2B5EF4-FFF2-40B4-BE49-F238E27FC236}">
                <a16:creationId xmlns:a16="http://schemas.microsoft.com/office/drawing/2014/main" id="{3660A94A-1B5A-4DCD-965D-BB9A0DB110B6}"/>
              </a:ext>
            </a:extLst>
          </p:cNvPr>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343425" y="1782177"/>
            <a:ext cx="17601149" cy="4716129"/>
          </a:xfrm>
          <a:prstGeom prst="rect">
            <a:avLst/>
          </a:prstGeom>
        </p:spPr>
      </p:pic>
      <p:sp>
        <p:nvSpPr>
          <p:cNvPr id="13" name="Object12"/>
          <p:cNvSpPr/>
          <p:nvPr/>
        </p:nvSpPr>
        <p:spPr>
          <a:xfrm>
            <a:off x="1714181" y="422136"/>
            <a:ext cx="14859638" cy="843629"/>
          </a:xfrm>
          <a:prstGeom prst="rect">
            <a:avLst/>
          </a:prstGeom>
          <a:noFill/>
          <a:ln/>
        </p:spPr>
        <p:txBody>
          <a:bodyPr wrap="square" lIns="0" tIns="0" rIns="0" bIns="0" rtlCol="0" anchor="t">
            <a:spAutoFit/>
          </a:bodyPr>
          <a:lstStyle/>
          <a:p>
            <a:pPr algn="l">
              <a:lnSpc>
                <a:spcPts val="6800"/>
              </a:lnSpc>
            </a:pPr>
            <a:r>
              <a:rPr lang="ru-RU" sz="5600" dirty="0">
                <a:solidFill>
                  <a:srgbClr val="000000"/>
                </a:solidFill>
                <a:ea typeface="Inter Medium" pitchFamily="34" charset="-122"/>
              </a:rPr>
              <a:t> </a:t>
            </a:r>
            <a:r>
              <a:rPr lang="ru-RU" sz="5600" dirty="0">
                <a:ea typeface="Inter Medium" pitchFamily="34" charset="-122"/>
              </a:rPr>
              <a:t>Апелляция</a:t>
            </a:r>
            <a:endParaRPr lang="en-US" sz="5600" dirty="0">
              <a:ea typeface="Inter Medium" pitchFamily="34" charset="-122"/>
            </a:endParaRPr>
          </a:p>
        </p:txBody>
      </p:sp>
      <p:sp>
        <p:nvSpPr>
          <p:cNvPr id="24" name="Object20">
            <a:extLst>
              <a:ext uri="{FF2B5EF4-FFF2-40B4-BE49-F238E27FC236}">
                <a16:creationId xmlns:a16="http://schemas.microsoft.com/office/drawing/2014/main" id="{6AEA69E5-3296-4388-8FBD-D2E02398D091}"/>
              </a:ext>
            </a:extLst>
          </p:cNvPr>
          <p:cNvSpPr/>
          <p:nvPr/>
        </p:nvSpPr>
        <p:spPr>
          <a:xfrm>
            <a:off x="10450347" y="7395123"/>
            <a:ext cx="7837652" cy="2060949"/>
          </a:xfrm>
          <a:prstGeom prst="rect">
            <a:avLst/>
          </a:prstGeom>
          <a:noFill/>
          <a:ln/>
        </p:spPr>
        <p:txBody>
          <a:bodyPr wrap="square" lIns="0" tIns="0" rIns="0" bIns="0" rtlCol="0" anchor="t">
            <a:spAutoFit/>
          </a:bodyPr>
          <a:lstStyle/>
          <a:p>
            <a:pPr>
              <a:lnSpc>
                <a:spcPct val="107000"/>
              </a:lnSpc>
              <a:spcAft>
                <a:spcPts val="800"/>
              </a:spcAft>
              <a:tabLst>
                <a:tab pos="2250440" algn="l"/>
              </a:tabLst>
            </a:pPr>
            <a:r>
              <a:rPr lang="ru-RU" sz="2400" b="1" dirty="0">
                <a:ea typeface="Inter Bold" panose="020B0502030000000004" pitchFamily="34" charset="0"/>
              </a:rPr>
              <a:t>Порядок проведения государственной итоговой аттестации по образовательным программам среднего общего образования, утв. Приказом </a:t>
            </a:r>
            <a:r>
              <a:rPr lang="ru-RU" sz="2400" b="1" dirty="0" err="1">
                <a:ea typeface="Inter Bold" panose="020B0502030000000004" pitchFamily="34" charset="0"/>
              </a:rPr>
              <a:t>Минпросвещения</a:t>
            </a:r>
            <a:r>
              <a:rPr lang="ru-RU" sz="2400" b="1" dirty="0">
                <a:ea typeface="Inter Bold" panose="020B0502030000000004" pitchFamily="34" charset="0"/>
              </a:rPr>
              <a:t> России N 190, Рособрнадзора N 1512 от 07.11.2018 </a:t>
            </a:r>
          </a:p>
          <a:p>
            <a:pPr>
              <a:lnSpc>
                <a:spcPct val="107000"/>
              </a:lnSpc>
              <a:spcAft>
                <a:spcPts val="800"/>
              </a:spcAft>
              <a:tabLst>
                <a:tab pos="2250440" algn="l"/>
              </a:tabLst>
            </a:pPr>
            <a:r>
              <a:rPr lang="ru-RU" sz="2400" b="1" dirty="0">
                <a:ea typeface="Inter Bold" panose="020B0502030000000004" pitchFamily="34" charset="0"/>
              </a:rPr>
              <a:t>Письмо Рособрнадзора от 31.01.2022 N 04-18</a:t>
            </a:r>
          </a:p>
        </p:txBody>
      </p:sp>
      <p:sp>
        <p:nvSpPr>
          <p:cNvPr id="29" name="Object24">
            <a:extLst>
              <a:ext uri="{FF2B5EF4-FFF2-40B4-BE49-F238E27FC236}">
                <a16:creationId xmlns:a16="http://schemas.microsoft.com/office/drawing/2014/main" id="{2582090B-7002-43CE-9123-CF547CA9EFA6}"/>
              </a:ext>
            </a:extLst>
          </p:cNvPr>
          <p:cNvSpPr/>
          <p:nvPr/>
        </p:nvSpPr>
        <p:spPr>
          <a:xfrm>
            <a:off x="1211829" y="1870037"/>
            <a:ext cx="16758288" cy="4359783"/>
          </a:xfrm>
          <a:prstGeom prst="rect">
            <a:avLst/>
          </a:prstGeom>
          <a:noFill/>
          <a:ln/>
        </p:spPr>
        <p:txBody>
          <a:bodyPr wrap="square" lIns="0" tIns="0" rIns="0" bIns="0" rtlCol="0" anchor="t">
            <a:spAutoFit/>
          </a:bodyPr>
          <a:lstStyle/>
          <a:p>
            <a:pPr marL="342900" indent="-342900">
              <a:lnSpc>
                <a:spcPct val="107000"/>
              </a:lnSpc>
              <a:spcAft>
                <a:spcPts val="800"/>
              </a:spcAft>
              <a:buFont typeface="Wingdings" panose="05000000000000000000" pitchFamily="2" charset="2"/>
              <a:buChar char="Ø"/>
              <a:tabLst>
                <a:tab pos="2250440" algn="l"/>
              </a:tabLst>
            </a:pPr>
            <a:r>
              <a:rPr lang="ru-RU" sz="2400" b="1" dirty="0">
                <a:solidFill>
                  <a:schemeClr val="bg1"/>
                </a:solidFill>
                <a:latin typeface="+mj-lt"/>
                <a:ea typeface="Inter Bold" pitchFamily="34" charset="-122"/>
              </a:rPr>
              <a:t>Участник ЕГЭ имеет право подать апелляцию:</a:t>
            </a:r>
          </a:p>
          <a:p>
            <a:pPr marL="2603500" indent="-355600">
              <a:lnSpc>
                <a:spcPct val="107000"/>
              </a:lnSpc>
              <a:spcAft>
                <a:spcPts val="800"/>
              </a:spcAft>
              <a:buFont typeface="Wingdings" panose="05000000000000000000" pitchFamily="2" charset="2"/>
              <a:buChar char="ü"/>
              <a:tabLst>
                <a:tab pos="2250440" algn="l"/>
              </a:tabLst>
            </a:pPr>
            <a:r>
              <a:rPr lang="ru-RU" sz="2400" b="1" dirty="0">
                <a:solidFill>
                  <a:schemeClr val="bg1"/>
                </a:solidFill>
                <a:latin typeface="+mj-lt"/>
                <a:ea typeface="Inter Bold" pitchFamily="34" charset="-122"/>
              </a:rPr>
              <a:t>о нарушении установленного порядка проведения ЕГЭ</a:t>
            </a:r>
          </a:p>
          <a:p>
            <a:pPr marL="2603500" indent="-355600">
              <a:lnSpc>
                <a:spcPct val="107000"/>
              </a:lnSpc>
              <a:spcAft>
                <a:spcPts val="800"/>
              </a:spcAft>
              <a:buFont typeface="Wingdings" panose="05000000000000000000" pitchFamily="2" charset="2"/>
              <a:buChar char="ü"/>
              <a:tabLst>
                <a:tab pos="2250440" algn="l"/>
              </a:tabLst>
            </a:pPr>
            <a:r>
              <a:rPr lang="ru-RU" sz="2400" b="1" dirty="0">
                <a:solidFill>
                  <a:schemeClr val="bg1"/>
                </a:solidFill>
                <a:latin typeface="+mj-lt"/>
                <a:ea typeface="Inter Bold" pitchFamily="34" charset="-122"/>
              </a:rPr>
              <a:t>о несогласии с выставленными баллами</a:t>
            </a:r>
          </a:p>
          <a:p>
            <a:pPr>
              <a:lnSpc>
                <a:spcPct val="107000"/>
              </a:lnSpc>
              <a:spcAft>
                <a:spcPts val="800"/>
              </a:spcAft>
              <a:tabLst>
                <a:tab pos="2250440" algn="l"/>
              </a:tabLst>
            </a:pPr>
            <a:endParaRPr lang="ru-RU" sz="2400" b="1" dirty="0">
              <a:solidFill>
                <a:schemeClr val="bg1"/>
              </a:solidFill>
              <a:latin typeface="+mj-lt"/>
              <a:ea typeface="Inter Bold" pitchFamily="34" charset="-122"/>
            </a:endParaRPr>
          </a:p>
          <a:p>
            <a:pPr marL="342900" indent="-342900">
              <a:lnSpc>
                <a:spcPct val="107000"/>
              </a:lnSpc>
              <a:spcAft>
                <a:spcPts val="800"/>
              </a:spcAft>
              <a:buFont typeface="Wingdings" panose="05000000000000000000" pitchFamily="2" charset="2"/>
              <a:buChar char="Ø"/>
              <a:tabLst>
                <a:tab pos="2250440" algn="l"/>
              </a:tabLst>
            </a:pPr>
            <a:r>
              <a:rPr lang="ru-RU" sz="2400" b="1" dirty="0">
                <a:solidFill>
                  <a:schemeClr val="bg1"/>
                </a:solidFill>
                <a:latin typeface="+mj-lt"/>
                <a:ea typeface="Inter Bold" pitchFamily="34" charset="-122"/>
              </a:rPr>
              <a:t>Не рассматривается апелляции по :</a:t>
            </a:r>
          </a:p>
          <a:p>
            <a:pPr marL="2238375" indent="363538">
              <a:lnSpc>
                <a:spcPct val="107000"/>
              </a:lnSpc>
              <a:spcAft>
                <a:spcPts val="800"/>
              </a:spcAft>
              <a:buFont typeface="Wingdings" panose="05000000000000000000" pitchFamily="2" charset="2"/>
              <a:buChar char="ü"/>
              <a:tabLst>
                <a:tab pos="2250440" algn="l"/>
              </a:tabLst>
            </a:pPr>
            <a:r>
              <a:rPr lang="ru-RU" sz="2400" b="1" dirty="0">
                <a:solidFill>
                  <a:schemeClr val="bg1"/>
                </a:solidFill>
                <a:latin typeface="+mj-lt"/>
                <a:ea typeface="Inter Bold" pitchFamily="34" charset="-122"/>
              </a:rPr>
              <a:t>содержанию и структуре заданий по учебным предметам</a:t>
            </a:r>
          </a:p>
          <a:p>
            <a:pPr marL="2238375" indent="363538">
              <a:lnSpc>
                <a:spcPct val="107000"/>
              </a:lnSpc>
              <a:spcAft>
                <a:spcPts val="800"/>
              </a:spcAft>
              <a:buFont typeface="Wingdings" panose="05000000000000000000" pitchFamily="2" charset="2"/>
              <a:buChar char="ü"/>
              <a:tabLst>
                <a:tab pos="2250440" algn="l"/>
              </a:tabLst>
            </a:pPr>
            <a:r>
              <a:rPr lang="ru-RU" sz="2400" b="1" dirty="0">
                <a:solidFill>
                  <a:schemeClr val="bg1"/>
                </a:solidFill>
                <a:latin typeface="+mj-lt"/>
                <a:ea typeface="Inter Bold" pitchFamily="34" charset="-122"/>
              </a:rPr>
              <a:t>оцениванию результатов выполнения заданий экзаменационной работы с кратким ответом</a:t>
            </a:r>
          </a:p>
          <a:p>
            <a:pPr marL="2238375" indent="363538">
              <a:lnSpc>
                <a:spcPct val="107000"/>
              </a:lnSpc>
              <a:spcAft>
                <a:spcPts val="800"/>
              </a:spcAft>
              <a:buFont typeface="Wingdings" panose="05000000000000000000" pitchFamily="2" charset="2"/>
              <a:buChar char="ü"/>
              <a:tabLst>
                <a:tab pos="2250440" algn="l"/>
              </a:tabLst>
            </a:pPr>
            <a:r>
              <a:rPr lang="ru-RU" sz="2400" b="1" dirty="0">
                <a:solidFill>
                  <a:schemeClr val="bg1"/>
                </a:solidFill>
                <a:latin typeface="+mj-lt"/>
                <a:ea typeface="Inter Bold" pitchFamily="34" charset="-122"/>
              </a:rPr>
              <a:t> нарушению участником экзамена требований Порядка </a:t>
            </a:r>
          </a:p>
          <a:p>
            <a:pPr marL="2238375" indent="363538">
              <a:lnSpc>
                <a:spcPct val="107000"/>
              </a:lnSpc>
              <a:spcAft>
                <a:spcPts val="800"/>
              </a:spcAft>
              <a:buFont typeface="Wingdings" panose="05000000000000000000" pitchFamily="2" charset="2"/>
              <a:buChar char="ü"/>
              <a:tabLst>
                <a:tab pos="2250440" algn="l"/>
              </a:tabLst>
            </a:pPr>
            <a:r>
              <a:rPr lang="ru-RU" sz="2400" b="1" dirty="0">
                <a:solidFill>
                  <a:schemeClr val="bg1"/>
                </a:solidFill>
                <a:latin typeface="+mj-lt"/>
                <a:ea typeface="Inter Bold" pitchFamily="34" charset="-122"/>
              </a:rPr>
              <a:t>неправильному заполнению бланков</a:t>
            </a:r>
          </a:p>
        </p:txBody>
      </p:sp>
      <p:pic>
        <p:nvPicPr>
          <p:cNvPr id="3" name="Рисунок 2">
            <a:extLst>
              <a:ext uri="{FF2B5EF4-FFF2-40B4-BE49-F238E27FC236}">
                <a16:creationId xmlns:a16="http://schemas.microsoft.com/office/drawing/2014/main" id="{A56348DD-DA3F-47EC-B987-CDF980B930FC}"/>
              </a:ext>
            </a:extLst>
          </p:cNvPr>
          <p:cNvPicPr>
            <a:picLocks noChangeAspect="1"/>
          </p:cNvPicPr>
          <p:nvPr/>
        </p:nvPicPr>
        <p:blipFill>
          <a:blip r:embed="rId8"/>
          <a:stretch>
            <a:fillRect/>
          </a:stretch>
        </p:blipFill>
        <p:spPr>
          <a:xfrm>
            <a:off x="7190289" y="7153257"/>
            <a:ext cx="1774090" cy="1780186"/>
          </a:xfrm>
          <a:prstGeom prst="rect">
            <a:avLst/>
          </a:prstGeom>
        </p:spPr>
      </p:pic>
      <p:sp>
        <p:nvSpPr>
          <p:cNvPr id="18" name="TextBox 17">
            <a:extLst>
              <a:ext uri="{FF2B5EF4-FFF2-40B4-BE49-F238E27FC236}">
                <a16:creationId xmlns:a16="http://schemas.microsoft.com/office/drawing/2014/main" id="{CFDFEA2A-5B8C-4FDC-BBF9-ACA1BE1EDDAE}"/>
              </a:ext>
            </a:extLst>
          </p:cNvPr>
          <p:cNvSpPr txBox="1"/>
          <p:nvPr/>
        </p:nvSpPr>
        <p:spPr>
          <a:xfrm>
            <a:off x="12559878" y="6832422"/>
            <a:ext cx="2562544" cy="400110"/>
          </a:xfrm>
          <a:prstGeom prst="rect">
            <a:avLst/>
          </a:prstGeom>
          <a:noFill/>
        </p:spPr>
        <p:txBody>
          <a:bodyPr wrap="square">
            <a:spAutoFit/>
          </a:bodyPr>
          <a:lstStyle/>
          <a:p>
            <a:pPr algn="ctr">
              <a:tabLst>
                <a:tab pos="2250440" algn="l"/>
              </a:tabLst>
            </a:pPr>
            <a:r>
              <a:rPr lang="ru-RU" sz="2000" dirty="0">
                <a:ea typeface="Inter Bold" panose="020B0502030000000004" pitchFamily="34" charset="0"/>
              </a:rPr>
              <a:t>Нормативная база:</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Object 15" descr="preencoded.png">
            <a:extLst>
              <a:ext uri="{FF2B5EF4-FFF2-40B4-BE49-F238E27FC236}">
                <a16:creationId xmlns:a16="http://schemas.microsoft.com/office/drawing/2014/main" id="{F90CDEA8-BABC-49E4-A684-F0B5EEC7FDB0}"/>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323623" y="6832421"/>
            <a:ext cx="8964376" cy="3389377"/>
          </a:xfrm>
          <a:prstGeom prst="rect">
            <a:avLst/>
          </a:prstGeom>
        </p:spPr>
      </p:pic>
      <p:pic>
        <p:nvPicPr>
          <p:cNvPr id="11" name="Object 4" descr="preencoded.png">
            <a:extLst>
              <a:ext uri="{FF2B5EF4-FFF2-40B4-BE49-F238E27FC236}">
                <a16:creationId xmlns:a16="http://schemas.microsoft.com/office/drawing/2014/main" id="{D06ABDB2-4809-4A2C-97DA-E298DBE98ADB}"/>
              </a:ext>
            </a:extLst>
          </p:cNvPr>
          <p:cNvPicPr>
            <a:picLocks noChangeAspect="1"/>
          </p:cNvPicPr>
          <p:nvPr/>
        </p:nvPicPr>
        <p:blipFill>
          <a:blip r:embed="rId5"/>
          <a:srcRect/>
          <a:stretch/>
        </p:blipFill>
        <p:spPr>
          <a:xfrm flipH="1">
            <a:off x="-1" y="4613564"/>
            <a:ext cx="7190290" cy="5673436"/>
          </a:xfrm>
          <a:prstGeom prst="rect">
            <a:avLst/>
          </a:prstGeom>
        </p:spPr>
      </p:pic>
      <p:pic>
        <p:nvPicPr>
          <p:cNvPr id="10" name="Object 3" descr="preencoded.png">
            <a:extLst>
              <a:ext uri="{FF2B5EF4-FFF2-40B4-BE49-F238E27FC236}">
                <a16:creationId xmlns:a16="http://schemas.microsoft.com/office/drawing/2014/main" id="{3660A94A-1B5A-4DCD-965D-BB9A0DB110B6}"/>
              </a:ext>
            </a:extLst>
          </p:cNvPr>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343425" y="1782177"/>
            <a:ext cx="17601149" cy="5050245"/>
          </a:xfrm>
          <a:prstGeom prst="rect">
            <a:avLst/>
          </a:prstGeom>
        </p:spPr>
      </p:pic>
      <p:sp>
        <p:nvSpPr>
          <p:cNvPr id="13" name="Object12"/>
          <p:cNvSpPr/>
          <p:nvPr/>
        </p:nvSpPr>
        <p:spPr>
          <a:xfrm>
            <a:off x="1714180" y="422136"/>
            <a:ext cx="15842299" cy="1715662"/>
          </a:xfrm>
          <a:prstGeom prst="rect">
            <a:avLst/>
          </a:prstGeom>
          <a:noFill/>
          <a:ln/>
        </p:spPr>
        <p:txBody>
          <a:bodyPr wrap="square" lIns="0" tIns="0" rIns="0" bIns="0" rtlCol="0" anchor="t">
            <a:spAutoFit/>
          </a:bodyPr>
          <a:lstStyle/>
          <a:p>
            <a:pPr algn="l">
              <a:lnSpc>
                <a:spcPts val="6800"/>
              </a:lnSpc>
            </a:pPr>
            <a:r>
              <a:rPr lang="ru-RU" sz="5600" dirty="0">
                <a:solidFill>
                  <a:srgbClr val="000000"/>
                </a:solidFill>
                <a:ea typeface="Inter Medium" pitchFamily="34" charset="-122"/>
              </a:rPr>
              <a:t> </a:t>
            </a:r>
            <a:r>
              <a:rPr lang="ru-RU" sz="5600" dirty="0">
                <a:ea typeface="Inter Medium" pitchFamily="34" charset="-122"/>
              </a:rPr>
              <a:t>Апелляция о нарушении порядка проведения ЕГЭ</a:t>
            </a:r>
          </a:p>
          <a:p>
            <a:pPr algn="l">
              <a:lnSpc>
                <a:spcPts val="6800"/>
              </a:lnSpc>
            </a:pPr>
            <a:endParaRPr lang="en-US" sz="5600" dirty="0">
              <a:ea typeface="Inter Medium" pitchFamily="34" charset="-122"/>
            </a:endParaRPr>
          </a:p>
        </p:txBody>
      </p:sp>
      <p:sp>
        <p:nvSpPr>
          <p:cNvPr id="24" name="Object20">
            <a:extLst>
              <a:ext uri="{FF2B5EF4-FFF2-40B4-BE49-F238E27FC236}">
                <a16:creationId xmlns:a16="http://schemas.microsoft.com/office/drawing/2014/main" id="{6AEA69E5-3296-4388-8FBD-D2E02398D091}"/>
              </a:ext>
            </a:extLst>
          </p:cNvPr>
          <p:cNvSpPr/>
          <p:nvPr/>
        </p:nvSpPr>
        <p:spPr>
          <a:xfrm>
            <a:off x="10450347" y="7395123"/>
            <a:ext cx="7837652" cy="2060949"/>
          </a:xfrm>
          <a:prstGeom prst="rect">
            <a:avLst/>
          </a:prstGeom>
          <a:noFill/>
          <a:ln/>
        </p:spPr>
        <p:txBody>
          <a:bodyPr wrap="square" lIns="0" tIns="0" rIns="0" bIns="0" rtlCol="0" anchor="t">
            <a:spAutoFit/>
          </a:bodyPr>
          <a:lstStyle/>
          <a:p>
            <a:pPr>
              <a:lnSpc>
                <a:spcPct val="107000"/>
              </a:lnSpc>
              <a:spcAft>
                <a:spcPts val="800"/>
              </a:spcAft>
              <a:tabLst>
                <a:tab pos="2250440" algn="l"/>
              </a:tabLst>
            </a:pPr>
            <a:r>
              <a:rPr lang="ru-RU" sz="2400" b="1" dirty="0">
                <a:ea typeface="Inter Bold" panose="020B0502030000000004" pitchFamily="34" charset="0"/>
              </a:rPr>
              <a:t>Порядок проведения государственной итоговой аттестации по образовательным программам среднего общего образования, утв. Приказом </a:t>
            </a:r>
            <a:r>
              <a:rPr lang="ru-RU" sz="2400" b="1" dirty="0" err="1">
                <a:ea typeface="Inter Bold" panose="020B0502030000000004" pitchFamily="34" charset="0"/>
              </a:rPr>
              <a:t>Минпросвещения</a:t>
            </a:r>
            <a:r>
              <a:rPr lang="ru-RU" sz="2400" b="1" dirty="0">
                <a:ea typeface="Inter Bold" panose="020B0502030000000004" pitchFamily="34" charset="0"/>
              </a:rPr>
              <a:t> России N 190, Рособрнадзора N 1512 от 07.11.2018 </a:t>
            </a:r>
          </a:p>
          <a:p>
            <a:pPr>
              <a:lnSpc>
                <a:spcPct val="107000"/>
              </a:lnSpc>
              <a:spcAft>
                <a:spcPts val="800"/>
              </a:spcAft>
              <a:tabLst>
                <a:tab pos="2250440" algn="l"/>
              </a:tabLst>
            </a:pPr>
            <a:r>
              <a:rPr lang="ru-RU" sz="2400" b="1" dirty="0">
                <a:ea typeface="Inter Bold" panose="020B0502030000000004" pitchFamily="34" charset="0"/>
              </a:rPr>
              <a:t>Письмо Рособрнадзора от 31.01.2022 N 04-18</a:t>
            </a:r>
          </a:p>
        </p:txBody>
      </p:sp>
      <p:sp>
        <p:nvSpPr>
          <p:cNvPr id="29" name="Object24">
            <a:extLst>
              <a:ext uri="{FF2B5EF4-FFF2-40B4-BE49-F238E27FC236}">
                <a16:creationId xmlns:a16="http://schemas.microsoft.com/office/drawing/2014/main" id="{2582090B-7002-43CE-9123-CF547CA9EFA6}"/>
              </a:ext>
            </a:extLst>
          </p:cNvPr>
          <p:cNvSpPr/>
          <p:nvPr/>
        </p:nvSpPr>
        <p:spPr>
          <a:xfrm>
            <a:off x="2557041" y="1939084"/>
            <a:ext cx="16758288" cy="377667"/>
          </a:xfrm>
          <a:prstGeom prst="rect">
            <a:avLst/>
          </a:prstGeom>
          <a:noFill/>
          <a:ln/>
        </p:spPr>
        <p:txBody>
          <a:bodyPr wrap="square" lIns="0" tIns="0" rIns="0" bIns="0" rtlCol="0" anchor="t">
            <a:spAutoFit/>
          </a:bodyPr>
          <a:lstStyle/>
          <a:p>
            <a:pPr marL="342900" indent="-342900">
              <a:lnSpc>
                <a:spcPct val="107000"/>
              </a:lnSpc>
              <a:spcAft>
                <a:spcPts val="800"/>
              </a:spcAft>
              <a:buFont typeface="Wingdings" panose="05000000000000000000" pitchFamily="2" charset="2"/>
              <a:buChar char="Ø"/>
              <a:tabLst>
                <a:tab pos="2250440" algn="l"/>
              </a:tabLst>
            </a:pPr>
            <a:r>
              <a:rPr lang="ru-RU" sz="2400" b="1" dirty="0">
                <a:solidFill>
                  <a:schemeClr val="bg1"/>
                </a:solidFill>
                <a:latin typeface="+mj-lt"/>
                <a:ea typeface="Inter Bold" pitchFamily="34" charset="-122"/>
              </a:rPr>
              <a:t>Подается участником ЕГЭ в день экзамена, члену ГЭК до выхода из ППЭ</a:t>
            </a:r>
          </a:p>
        </p:txBody>
      </p:sp>
      <p:pic>
        <p:nvPicPr>
          <p:cNvPr id="3" name="Рисунок 2">
            <a:extLst>
              <a:ext uri="{FF2B5EF4-FFF2-40B4-BE49-F238E27FC236}">
                <a16:creationId xmlns:a16="http://schemas.microsoft.com/office/drawing/2014/main" id="{A56348DD-DA3F-47EC-B987-CDF980B930FC}"/>
              </a:ext>
            </a:extLst>
          </p:cNvPr>
          <p:cNvPicPr>
            <a:picLocks noChangeAspect="1"/>
          </p:cNvPicPr>
          <p:nvPr/>
        </p:nvPicPr>
        <p:blipFill>
          <a:blip r:embed="rId8"/>
          <a:stretch>
            <a:fillRect/>
          </a:stretch>
        </p:blipFill>
        <p:spPr>
          <a:xfrm>
            <a:off x="7190289" y="7153257"/>
            <a:ext cx="1774090" cy="1780186"/>
          </a:xfrm>
          <a:prstGeom prst="rect">
            <a:avLst/>
          </a:prstGeom>
        </p:spPr>
      </p:pic>
      <p:sp>
        <p:nvSpPr>
          <p:cNvPr id="18" name="TextBox 17">
            <a:extLst>
              <a:ext uri="{FF2B5EF4-FFF2-40B4-BE49-F238E27FC236}">
                <a16:creationId xmlns:a16="http://schemas.microsoft.com/office/drawing/2014/main" id="{CFDFEA2A-5B8C-4FDC-BBF9-ACA1BE1EDDAE}"/>
              </a:ext>
            </a:extLst>
          </p:cNvPr>
          <p:cNvSpPr txBox="1"/>
          <p:nvPr/>
        </p:nvSpPr>
        <p:spPr>
          <a:xfrm>
            <a:off x="12559878" y="6832422"/>
            <a:ext cx="2562544" cy="400110"/>
          </a:xfrm>
          <a:prstGeom prst="rect">
            <a:avLst/>
          </a:prstGeom>
          <a:noFill/>
        </p:spPr>
        <p:txBody>
          <a:bodyPr wrap="square">
            <a:spAutoFit/>
          </a:bodyPr>
          <a:lstStyle/>
          <a:p>
            <a:pPr algn="ctr">
              <a:tabLst>
                <a:tab pos="2250440" algn="l"/>
              </a:tabLst>
            </a:pPr>
            <a:r>
              <a:rPr lang="ru-RU" sz="2000" dirty="0">
                <a:ea typeface="Inter Bold" panose="020B0502030000000004" pitchFamily="34" charset="0"/>
              </a:rPr>
              <a:t>Нормативная база:</a:t>
            </a:r>
          </a:p>
        </p:txBody>
      </p:sp>
      <p:graphicFrame>
        <p:nvGraphicFramePr>
          <p:cNvPr id="12" name="Таблица 3">
            <a:extLst>
              <a:ext uri="{FF2B5EF4-FFF2-40B4-BE49-F238E27FC236}">
                <a16:creationId xmlns:a16="http://schemas.microsoft.com/office/drawing/2014/main" id="{49F9EC5F-651F-4779-8790-FED9C781F8AA}"/>
              </a:ext>
            </a:extLst>
          </p:cNvPr>
          <p:cNvGraphicFramePr>
            <a:graphicFrameLocks noGrp="1"/>
          </p:cNvGraphicFramePr>
          <p:nvPr>
            <p:extLst>
              <p:ext uri="{D42A27DB-BD31-4B8C-83A1-F6EECF244321}">
                <p14:modId xmlns:p14="http://schemas.microsoft.com/office/powerpoint/2010/main" val="852233685"/>
              </p:ext>
            </p:extLst>
          </p:nvPr>
        </p:nvGraphicFramePr>
        <p:xfrm>
          <a:off x="1094023" y="2473658"/>
          <a:ext cx="16142417" cy="3383280"/>
        </p:xfrm>
        <a:graphic>
          <a:graphicData uri="http://schemas.openxmlformats.org/drawingml/2006/table">
            <a:tbl>
              <a:tblPr firstRow="1" bandRow="1">
                <a:tableStyleId>{5C22544A-7EE6-4342-B048-85BDC9FD1C3A}</a:tableStyleId>
              </a:tblPr>
              <a:tblGrid>
                <a:gridCol w="6964680">
                  <a:extLst>
                    <a:ext uri="{9D8B030D-6E8A-4147-A177-3AD203B41FA5}">
                      <a16:colId xmlns:a16="http://schemas.microsoft.com/office/drawing/2014/main" val="1651340526"/>
                    </a:ext>
                  </a:extLst>
                </a:gridCol>
                <a:gridCol w="9177737">
                  <a:extLst>
                    <a:ext uri="{9D8B030D-6E8A-4147-A177-3AD203B41FA5}">
                      <a16:colId xmlns:a16="http://schemas.microsoft.com/office/drawing/2014/main" val="2921355951"/>
                    </a:ext>
                  </a:extLst>
                </a:gridCol>
              </a:tblGrid>
              <a:tr h="370840">
                <a:tc>
                  <a:txBody>
                    <a:bodyPr/>
                    <a:lstStyle/>
                    <a:p>
                      <a:pPr algn="ctr"/>
                      <a:r>
                        <a:rPr lang="ru-RU" sz="2400" dirty="0">
                          <a:latin typeface="+mj-lt"/>
                        </a:rPr>
                        <a:t>В каких случаях подается:</a:t>
                      </a:r>
                    </a:p>
                    <a:p>
                      <a:pPr marL="342900" indent="-342900" algn="l">
                        <a:buFont typeface="Wingdings" panose="05000000000000000000" pitchFamily="2" charset="2"/>
                        <a:buChar char="ü"/>
                      </a:pPr>
                      <a:r>
                        <a:rPr lang="ru-RU" sz="2400" dirty="0">
                          <a:latin typeface="+mj-lt"/>
                        </a:rPr>
                        <a:t>в аудитории находились посторонние</a:t>
                      </a:r>
                    </a:p>
                    <a:p>
                      <a:pPr marL="342900" indent="-342900" algn="l">
                        <a:buFont typeface="Wingdings" panose="05000000000000000000" pitchFamily="2" charset="2"/>
                        <a:buChar char="ü"/>
                      </a:pPr>
                      <a:r>
                        <a:rPr lang="ru-RU" sz="2400" dirty="0">
                          <a:latin typeface="+mj-lt"/>
                        </a:rPr>
                        <a:t>велись ремонтные работы , было шумно</a:t>
                      </a:r>
                    </a:p>
                    <a:p>
                      <a:pPr marL="342900" indent="-342900" algn="l">
                        <a:buFont typeface="Wingdings" panose="05000000000000000000" pitchFamily="2" charset="2"/>
                        <a:buChar char="ü"/>
                      </a:pPr>
                      <a:r>
                        <a:rPr lang="ru-RU" sz="2400" dirty="0">
                          <a:latin typeface="+mj-lt"/>
                        </a:rPr>
                        <a:t> отсутствие бумаги для черновиков в аудитории </a:t>
                      </a:r>
                    </a:p>
                    <a:p>
                      <a:pPr marL="342900" indent="-342900" algn="l">
                        <a:buFont typeface="Wingdings" panose="05000000000000000000" pitchFamily="2" charset="2"/>
                        <a:buChar char="ü"/>
                      </a:pPr>
                      <a:r>
                        <a:rPr lang="ru-RU" sz="2400" dirty="0">
                          <a:latin typeface="+mj-lt"/>
                        </a:rPr>
                        <a:t>неработающая техника, отсутствие камер для наблюдения</a:t>
                      </a:r>
                    </a:p>
                    <a:p>
                      <a:pPr algn="ctr"/>
                      <a:endParaRPr lang="ru-RU" sz="2400" dirty="0">
                        <a:latin typeface="+mj-lt"/>
                      </a:endParaRPr>
                    </a:p>
                    <a:p>
                      <a:endParaRPr lang="ru-RU" dirty="0">
                        <a:latin typeface="+mj-lt"/>
                      </a:endParaRPr>
                    </a:p>
                  </a:txBody>
                  <a:tcPr/>
                </a:tc>
                <a:tc>
                  <a:txBody>
                    <a:bodyPr/>
                    <a:lstStyle/>
                    <a:p>
                      <a:pPr algn="ctr"/>
                      <a:r>
                        <a:rPr lang="ru-RU" sz="2400" dirty="0">
                          <a:latin typeface="+mj-lt"/>
                        </a:rPr>
                        <a:t>Участник ЕГЭ:</a:t>
                      </a:r>
                    </a:p>
                    <a:p>
                      <a:pPr marL="342900" indent="-342900" algn="l">
                        <a:buFont typeface="Wingdings" panose="05000000000000000000" pitchFamily="2" charset="2"/>
                        <a:buChar char="ü"/>
                      </a:pPr>
                      <a:r>
                        <a:rPr lang="ru-RU" sz="2400" dirty="0">
                          <a:latin typeface="+mj-lt"/>
                        </a:rPr>
                        <a:t>получить от организатора в аудитории форму 2-ППЭ (2 экземпляра)</a:t>
                      </a:r>
                    </a:p>
                    <a:p>
                      <a:pPr marL="342900" indent="-342900" algn="l">
                        <a:buFont typeface="Wingdings" panose="05000000000000000000" pitchFamily="2" charset="2"/>
                        <a:buChar char="ü"/>
                      </a:pPr>
                      <a:r>
                        <a:rPr lang="ru-RU" sz="2400" dirty="0">
                          <a:latin typeface="+mj-lt"/>
                        </a:rPr>
                        <a:t>составить апелляцию в 2-х экземплярах</a:t>
                      </a:r>
                    </a:p>
                    <a:p>
                      <a:pPr marL="342900" indent="-342900" algn="l">
                        <a:buFont typeface="Wingdings" panose="05000000000000000000" pitchFamily="2" charset="2"/>
                        <a:buChar char="ü"/>
                      </a:pPr>
                      <a:r>
                        <a:rPr lang="ru-RU" sz="2400" dirty="0">
                          <a:latin typeface="+mj-lt"/>
                        </a:rPr>
                        <a:t>передать оба экземпляра уполномоченному представителю ГЭК, который обязан принять и удостоверить их своей подписью, один экземпляр отдать участнику ЕГЭ, другой передать в конфликтную комиссию</a:t>
                      </a:r>
                    </a:p>
                    <a:p>
                      <a:pPr marL="342900" indent="-342900" algn="l">
                        <a:buFont typeface="Wingdings" panose="05000000000000000000" pitchFamily="2" charset="2"/>
                        <a:buChar char="ü"/>
                      </a:pPr>
                      <a:r>
                        <a:rPr lang="ru-RU" sz="2400" dirty="0">
                          <a:latin typeface="+mj-lt"/>
                        </a:rPr>
                        <a:t>получить информацию о времени и месте рассмотрения апелляции конфликтной комиссией</a:t>
                      </a:r>
                    </a:p>
                  </a:txBody>
                  <a:tcPr/>
                </a:tc>
                <a:extLst>
                  <a:ext uri="{0D108BD9-81ED-4DB2-BD59-A6C34878D82A}">
                    <a16:rowId xmlns:a16="http://schemas.microsoft.com/office/drawing/2014/main" val="1823462202"/>
                  </a:ext>
                </a:extLst>
              </a:tr>
            </a:tbl>
          </a:graphicData>
        </a:graphic>
      </p:graphicFrame>
      <p:sp>
        <p:nvSpPr>
          <p:cNvPr id="15" name="TextBox 14">
            <a:extLst>
              <a:ext uri="{FF2B5EF4-FFF2-40B4-BE49-F238E27FC236}">
                <a16:creationId xmlns:a16="http://schemas.microsoft.com/office/drawing/2014/main" id="{F99F03BF-A8C0-460C-8E1A-143BA0ED595A}"/>
              </a:ext>
            </a:extLst>
          </p:cNvPr>
          <p:cNvSpPr txBox="1"/>
          <p:nvPr/>
        </p:nvSpPr>
        <p:spPr>
          <a:xfrm>
            <a:off x="1310640" y="5856939"/>
            <a:ext cx="16142417" cy="830997"/>
          </a:xfrm>
          <a:prstGeom prst="rect">
            <a:avLst/>
          </a:prstGeom>
          <a:noFill/>
        </p:spPr>
        <p:txBody>
          <a:bodyPr wrap="square">
            <a:spAutoFit/>
          </a:bodyPr>
          <a:lstStyle/>
          <a:p>
            <a:r>
              <a:rPr lang="ru-RU" sz="2400" i="1" dirty="0">
                <a:solidFill>
                  <a:schemeClr val="bg1"/>
                </a:solidFill>
              </a:rPr>
              <a:t>Если участник экзамена хочет подать апелляцию о нарушении порядка проведения экзамена, организатор в аудитории должен пригласить члена ГЭК</a:t>
            </a:r>
            <a:endParaRPr lang="ru-RU" sz="2400" dirty="0">
              <a:solidFill>
                <a:schemeClr val="bg1"/>
              </a:solidFill>
            </a:endParaRPr>
          </a:p>
        </p:txBody>
      </p:sp>
    </p:spTree>
    <p:extLst>
      <p:ext uri="{BB962C8B-B14F-4D97-AF65-F5344CB8AC3E}">
        <p14:creationId xmlns:p14="http://schemas.microsoft.com/office/powerpoint/2010/main" val="3116389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Object 15" descr="preencoded.png">
            <a:extLst>
              <a:ext uri="{FF2B5EF4-FFF2-40B4-BE49-F238E27FC236}">
                <a16:creationId xmlns:a16="http://schemas.microsoft.com/office/drawing/2014/main" id="{F90CDEA8-BABC-49E4-A684-F0B5EEC7FDB0}"/>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323623" y="6555003"/>
            <a:ext cx="8964376" cy="3666796"/>
          </a:xfrm>
          <a:prstGeom prst="rect">
            <a:avLst/>
          </a:prstGeom>
        </p:spPr>
      </p:pic>
      <p:pic>
        <p:nvPicPr>
          <p:cNvPr id="11" name="Object 4" descr="preencoded.png">
            <a:extLst>
              <a:ext uri="{FF2B5EF4-FFF2-40B4-BE49-F238E27FC236}">
                <a16:creationId xmlns:a16="http://schemas.microsoft.com/office/drawing/2014/main" id="{D06ABDB2-4809-4A2C-97DA-E298DBE98ADB}"/>
              </a:ext>
            </a:extLst>
          </p:cNvPr>
          <p:cNvPicPr>
            <a:picLocks noChangeAspect="1"/>
          </p:cNvPicPr>
          <p:nvPr/>
        </p:nvPicPr>
        <p:blipFill>
          <a:blip r:embed="rId5"/>
          <a:srcRect/>
          <a:stretch/>
        </p:blipFill>
        <p:spPr>
          <a:xfrm flipH="1">
            <a:off x="-1" y="4613564"/>
            <a:ext cx="7190290" cy="5673436"/>
          </a:xfrm>
          <a:prstGeom prst="rect">
            <a:avLst/>
          </a:prstGeom>
        </p:spPr>
      </p:pic>
      <p:pic>
        <p:nvPicPr>
          <p:cNvPr id="10" name="Object 3" descr="preencoded.png">
            <a:extLst>
              <a:ext uri="{FF2B5EF4-FFF2-40B4-BE49-F238E27FC236}">
                <a16:creationId xmlns:a16="http://schemas.microsoft.com/office/drawing/2014/main" id="{3660A94A-1B5A-4DCD-965D-BB9A0DB110B6}"/>
              </a:ext>
            </a:extLst>
          </p:cNvPr>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343425" y="1782177"/>
            <a:ext cx="17601149" cy="4605353"/>
          </a:xfrm>
          <a:prstGeom prst="rect">
            <a:avLst/>
          </a:prstGeom>
        </p:spPr>
      </p:pic>
      <p:sp>
        <p:nvSpPr>
          <p:cNvPr id="13" name="Object12"/>
          <p:cNvSpPr/>
          <p:nvPr/>
        </p:nvSpPr>
        <p:spPr>
          <a:xfrm>
            <a:off x="1714180" y="422136"/>
            <a:ext cx="15842299" cy="1715662"/>
          </a:xfrm>
          <a:prstGeom prst="rect">
            <a:avLst/>
          </a:prstGeom>
          <a:noFill/>
          <a:ln/>
        </p:spPr>
        <p:txBody>
          <a:bodyPr wrap="square" lIns="0" tIns="0" rIns="0" bIns="0" rtlCol="0" anchor="t">
            <a:spAutoFit/>
          </a:bodyPr>
          <a:lstStyle/>
          <a:p>
            <a:pPr algn="l">
              <a:lnSpc>
                <a:spcPts val="6800"/>
              </a:lnSpc>
            </a:pPr>
            <a:r>
              <a:rPr lang="ru-RU" sz="5600" dirty="0">
                <a:solidFill>
                  <a:srgbClr val="000000"/>
                </a:solidFill>
                <a:ea typeface="Inter Medium" pitchFamily="34" charset="-122"/>
              </a:rPr>
              <a:t> </a:t>
            </a:r>
            <a:r>
              <a:rPr lang="ru-RU" sz="5600" dirty="0">
                <a:ea typeface="Inter Medium" pitchFamily="34" charset="-122"/>
              </a:rPr>
              <a:t>Апелляция о нарушении порядка проведения ЕГЭ</a:t>
            </a:r>
          </a:p>
          <a:p>
            <a:pPr algn="l">
              <a:lnSpc>
                <a:spcPts val="6800"/>
              </a:lnSpc>
            </a:pPr>
            <a:endParaRPr lang="en-US" sz="5600" dirty="0">
              <a:ea typeface="Inter Medium" pitchFamily="34" charset="-122"/>
            </a:endParaRPr>
          </a:p>
        </p:txBody>
      </p:sp>
      <p:sp>
        <p:nvSpPr>
          <p:cNvPr id="24" name="Object20">
            <a:extLst>
              <a:ext uri="{FF2B5EF4-FFF2-40B4-BE49-F238E27FC236}">
                <a16:creationId xmlns:a16="http://schemas.microsoft.com/office/drawing/2014/main" id="{6AEA69E5-3296-4388-8FBD-D2E02398D091}"/>
              </a:ext>
            </a:extLst>
          </p:cNvPr>
          <p:cNvSpPr/>
          <p:nvPr/>
        </p:nvSpPr>
        <p:spPr>
          <a:xfrm>
            <a:off x="10450347" y="7395123"/>
            <a:ext cx="7837652" cy="2060949"/>
          </a:xfrm>
          <a:prstGeom prst="rect">
            <a:avLst/>
          </a:prstGeom>
          <a:noFill/>
          <a:ln/>
        </p:spPr>
        <p:txBody>
          <a:bodyPr wrap="square" lIns="0" tIns="0" rIns="0" bIns="0" rtlCol="0" anchor="t">
            <a:spAutoFit/>
          </a:bodyPr>
          <a:lstStyle/>
          <a:p>
            <a:pPr>
              <a:lnSpc>
                <a:spcPct val="107000"/>
              </a:lnSpc>
              <a:spcAft>
                <a:spcPts val="800"/>
              </a:spcAft>
              <a:tabLst>
                <a:tab pos="2250440" algn="l"/>
              </a:tabLst>
            </a:pPr>
            <a:r>
              <a:rPr lang="ru-RU" sz="2400" b="1" dirty="0">
                <a:ea typeface="Inter Bold" panose="020B0502030000000004" pitchFamily="34" charset="0"/>
              </a:rPr>
              <a:t>Порядок проведения государственной итоговой аттестации по образовательным программам среднего общего образования, утв. Приказом </a:t>
            </a:r>
            <a:r>
              <a:rPr lang="ru-RU" sz="2400" b="1" dirty="0" err="1">
                <a:ea typeface="Inter Bold" panose="020B0502030000000004" pitchFamily="34" charset="0"/>
              </a:rPr>
              <a:t>Минпросвещения</a:t>
            </a:r>
            <a:r>
              <a:rPr lang="ru-RU" sz="2400" b="1" dirty="0">
                <a:ea typeface="Inter Bold" panose="020B0502030000000004" pitchFamily="34" charset="0"/>
              </a:rPr>
              <a:t> России N 190, Рособрнадзора N 1512 от 07.11.2018 </a:t>
            </a:r>
          </a:p>
          <a:p>
            <a:pPr>
              <a:lnSpc>
                <a:spcPct val="107000"/>
              </a:lnSpc>
              <a:spcAft>
                <a:spcPts val="800"/>
              </a:spcAft>
              <a:tabLst>
                <a:tab pos="2250440" algn="l"/>
              </a:tabLst>
            </a:pPr>
            <a:r>
              <a:rPr lang="ru-RU" sz="2400" b="1" dirty="0">
                <a:ea typeface="Inter Bold" panose="020B0502030000000004" pitchFamily="34" charset="0"/>
              </a:rPr>
              <a:t>Письмо Рособрнадзора от 31.01.2022 N 04-18</a:t>
            </a:r>
          </a:p>
        </p:txBody>
      </p:sp>
      <p:sp>
        <p:nvSpPr>
          <p:cNvPr id="29" name="Object24">
            <a:extLst>
              <a:ext uri="{FF2B5EF4-FFF2-40B4-BE49-F238E27FC236}">
                <a16:creationId xmlns:a16="http://schemas.microsoft.com/office/drawing/2014/main" id="{2582090B-7002-43CE-9123-CF547CA9EFA6}"/>
              </a:ext>
            </a:extLst>
          </p:cNvPr>
          <p:cNvSpPr/>
          <p:nvPr/>
        </p:nvSpPr>
        <p:spPr>
          <a:xfrm>
            <a:off x="1680050" y="1935066"/>
            <a:ext cx="14988860" cy="875432"/>
          </a:xfrm>
          <a:prstGeom prst="rect">
            <a:avLst/>
          </a:prstGeom>
          <a:noFill/>
          <a:ln/>
        </p:spPr>
        <p:txBody>
          <a:bodyPr wrap="square" lIns="0" tIns="0" rIns="0" bIns="0" rtlCol="0" anchor="t">
            <a:spAutoFit/>
          </a:bodyPr>
          <a:lstStyle/>
          <a:p>
            <a:pPr>
              <a:lnSpc>
                <a:spcPct val="107000"/>
              </a:lnSpc>
              <a:spcAft>
                <a:spcPts val="800"/>
              </a:spcAft>
              <a:tabLst>
                <a:tab pos="2250440" algn="l"/>
              </a:tabLst>
            </a:pPr>
            <a:r>
              <a:rPr lang="ru-RU" sz="2400" b="1" u="sng" dirty="0">
                <a:solidFill>
                  <a:schemeClr val="bg1"/>
                </a:solidFill>
                <a:latin typeface="+mj-lt"/>
                <a:ea typeface="Inter Bold" pitchFamily="34" charset="-122"/>
              </a:rPr>
              <a:t>Конфликтная комиссия рассматривает апелляцию не более 2-х рабочих дней </a:t>
            </a:r>
          </a:p>
          <a:p>
            <a:pPr>
              <a:lnSpc>
                <a:spcPct val="107000"/>
              </a:lnSpc>
              <a:spcAft>
                <a:spcPts val="800"/>
              </a:spcAft>
              <a:tabLst>
                <a:tab pos="2250440" algn="l"/>
              </a:tabLst>
            </a:pPr>
            <a:r>
              <a:rPr lang="ru-RU" sz="2400" b="1" dirty="0">
                <a:solidFill>
                  <a:schemeClr val="bg1"/>
                </a:solidFill>
                <a:latin typeface="+mj-lt"/>
                <a:ea typeface="Inter Bold" pitchFamily="34" charset="-122"/>
              </a:rPr>
              <a:t>Решения :</a:t>
            </a:r>
          </a:p>
        </p:txBody>
      </p:sp>
      <p:pic>
        <p:nvPicPr>
          <p:cNvPr id="3" name="Рисунок 2">
            <a:extLst>
              <a:ext uri="{FF2B5EF4-FFF2-40B4-BE49-F238E27FC236}">
                <a16:creationId xmlns:a16="http://schemas.microsoft.com/office/drawing/2014/main" id="{A56348DD-DA3F-47EC-B987-CDF980B930FC}"/>
              </a:ext>
            </a:extLst>
          </p:cNvPr>
          <p:cNvPicPr>
            <a:picLocks noChangeAspect="1"/>
          </p:cNvPicPr>
          <p:nvPr/>
        </p:nvPicPr>
        <p:blipFill>
          <a:blip r:embed="rId8"/>
          <a:stretch>
            <a:fillRect/>
          </a:stretch>
        </p:blipFill>
        <p:spPr>
          <a:xfrm>
            <a:off x="7190289" y="7153257"/>
            <a:ext cx="1774090" cy="1780186"/>
          </a:xfrm>
          <a:prstGeom prst="rect">
            <a:avLst/>
          </a:prstGeom>
        </p:spPr>
      </p:pic>
      <p:sp>
        <p:nvSpPr>
          <p:cNvPr id="18" name="TextBox 17">
            <a:extLst>
              <a:ext uri="{FF2B5EF4-FFF2-40B4-BE49-F238E27FC236}">
                <a16:creationId xmlns:a16="http://schemas.microsoft.com/office/drawing/2014/main" id="{CFDFEA2A-5B8C-4FDC-BBF9-ACA1BE1EDDAE}"/>
              </a:ext>
            </a:extLst>
          </p:cNvPr>
          <p:cNvSpPr txBox="1"/>
          <p:nvPr/>
        </p:nvSpPr>
        <p:spPr>
          <a:xfrm>
            <a:off x="12559878" y="6832422"/>
            <a:ext cx="2562544" cy="400110"/>
          </a:xfrm>
          <a:prstGeom prst="rect">
            <a:avLst/>
          </a:prstGeom>
          <a:noFill/>
        </p:spPr>
        <p:txBody>
          <a:bodyPr wrap="square">
            <a:spAutoFit/>
          </a:bodyPr>
          <a:lstStyle/>
          <a:p>
            <a:pPr algn="ctr">
              <a:tabLst>
                <a:tab pos="2250440" algn="l"/>
              </a:tabLst>
            </a:pPr>
            <a:r>
              <a:rPr lang="ru-RU" sz="2000" dirty="0">
                <a:ea typeface="Inter Bold" panose="020B0502030000000004" pitchFamily="34" charset="0"/>
              </a:rPr>
              <a:t>Нормативная база:</a:t>
            </a:r>
          </a:p>
        </p:txBody>
      </p:sp>
      <p:sp>
        <p:nvSpPr>
          <p:cNvPr id="12" name="TextBox 11">
            <a:extLst>
              <a:ext uri="{FF2B5EF4-FFF2-40B4-BE49-F238E27FC236}">
                <a16:creationId xmlns:a16="http://schemas.microsoft.com/office/drawing/2014/main" id="{EDA628F8-FD9E-4771-8450-92E7B3C652B1}"/>
              </a:ext>
            </a:extLst>
          </p:cNvPr>
          <p:cNvSpPr txBox="1"/>
          <p:nvPr/>
        </p:nvSpPr>
        <p:spPr>
          <a:xfrm>
            <a:off x="1409174" y="5144475"/>
            <a:ext cx="16535400" cy="830997"/>
          </a:xfrm>
          <a:prstGeom prst="rect">
            <a:avLst/>
          </a:prstGeom>
          <a:noFill/>
        </p:spPr>
        <p:txBody>
          <a:bodyPr wrap="square">
            <a:spAutoFit/>
          </a:bodyPr>
          <a:lstStyle/>
          <a:p>
            <a:r>
              <a:rPr lang="ru-RU" sz="2400" i="1" dirty="0">
                <a:solidFill>
                  <a:schemeClr val="bg1"/>
                </a:solidFill>
              </a:rPr>
              <a:t>За прошедшие годы, по статистике, жалобы на несоблюдение порядка проведения подаются редко удовлетворяются комиссией, еще реже  спор решается в суде </a:t>
            </a:r>
          </a:p>
        </p:txBody>
      </p:sp>
      <p:graphicFrame>
        <p:nvGraphicFramePr>
          <p:cNvPr id="15" name="Таблица 3">
            <a:extLst>
              <a:ext uri="{FF2B5EF4-FFF2-40B4-BE49-F238E27FC236}">
                <a16:creationId xmlns:a16="http://schemas.microsoft.com/office/drawing/2014/main" id="{6E214047-F340-4F12-8241-2E3679E76ED3}"/>
              </a:ext>
            </a:extLst>
          </p:cNvPr>
          <p:cNvGraphicFramePr>
            <a:graphicFrameLocks noGrp="1"/>
          </p:cNvGraphicFramePr>
          <p:nvPr>
            <p:extLst>
              <p:ext uri="{D42A27DB-BD31-4B8C-83A1-F6EECF244321}">
                <p14:modId xmlns:p14="http://schemas.microsoft.com/office/powerpoint/2010/main" val="3936004326"/>
              </p:ext>
            </p:extLst>
          </p:nvPr>
        </p:nvGraphicFramePr>
        <p:xfrm>
          <a:off x="1143000" y="3023852"/>
          <a:ext cx="16062960" cy="1920240"/>
        </p:xfrm>
        <a:graphic>
          <a:graphicData uri="http://schemas.openxmlformats.org/drawingml/2006/table">
            <a:tbl>
              <a:tblPr firstRow="1" bandRow="1">
                <a:tableStyleId>{5C22544A-7EE6-4342-B048-85BDC9FD1C3A}</a:tableStyleId>
              </a:tblPr>
              <a:tblGrid>
                <a:gridCol w="7617978">
                  <a:extLst>
                    <a:ext uri="{9D8B030D-6E8A-4147-A177-3AD203B41FA5}">
                      <a16:colId xmlns:a16="http://schemas.microsoft.com/office/drawing/2014/main" val="1651340526"/>
                    </a:ext>
                  </a:extLst>
                </a:gridCol>
                <a:gridCol w="8444982">
                  <a:extLst>
                    <a:ext uri="{9D8B030D-6E8A-4147-A177-3AD203B41FA5}">
                      <a16:colId xmlns:a16="http://schemas.microsoft.com/office/drawing/2014/main" val="2921355951"/>
                    </a:ext>
                  </a:extLst>
                </a:gridCol>
              </a:tblGrid>
              <a:tr h="1146159">
                <a:tc>
                  <a:txBody>
                    <a:bodyPr/>
                    <a:lstStyle/>
                    <a:p>
                      <a:pPr algn="ctr"/>
                      <a:r>
                        <a:rPr lang="ru-RU" sz="2400" u="sng" dirty="0">
                          <a:latin typeface="+mj-lt"/>
                        </a:rPr>
                        <a:t>Отклонение апелляции</a:t>
                      </a:r>
                    </a:p>
                    <a:p>
                      <a:pPr marL="342900" indent="-342900" algn="l">
                        <a:buFont typeface="Wingdings" panose="05000000000000000000" pitchFamily="2" charset="2"/>
                        <a:buChar char="ü"/>
                      </a:pPr>
                      <a:r>
                        <a:rPr lang="ru-RU" sz="2400" dirty="0">
                          <a:latin typeface="+mj-lt"/>
                        </a:rPr>
                        <a:t>работа проверяется в сданном виде (доделать работу не разрешат)</a:t>
                      </a:r>
                    </a:p>
                    <a:p>
                      <a:pPr marL="342900" indent="-342900" algn="l">
                        <a:buFont typeface="Wingdings" panose="05000000000000000000" pitchFamily="2" charset="2"/>
                        <a:buChar char="ü"/>
                      </a:pPr>
                      <a:r>
                        <a:rPr lang="ru-RU" sz="2400" dirty="0">
                          <a:latin typeface="+mj-lt"/>
                        </a:rPr>
                        <a:t>необходимо быть уверенным в том, что порядок проведения ЕГЭ действительно нарушен</a:t>
                      </a:r>
                      <a:endParaRPr lang="ru-RU" dirty="0">
                        <a:latin typeface="+mj-lt"/>
                      </a:endParaRPr>
                    </a:p>
                  </a:txBody>
                  <a:tcPr/>
                </a:tc>
                <a:tc>
                  <a:txBody>
                    <a:bodyPr/>
                    <a:lstStyle/>
                    <a:p>
                      <a:pPr algn="ctr"/>
                      <a:r>
                        <a:rPr lang="ru-RU" sz="2400" u="sng" dirty="0">
                          <a:latin typeface="+mj-lt"/>
                        </a:rPr>
                        <a:t>Удовлетворение апелляции</a:t>
                      </a:r>
                      <a:endParaRPr lang="ru-RU" sz="2400" dirty="0">
                        <a:latin typeface="+mj-lt"/>
                      </a:endParaRPr>
                    </a:p>
                    <a:p>
                      <a:pPr marL="342900" indent="-342900">
                        <a:buFont typeface="Wingdings" panose="05000000000000000000" pitchFamily="2" charset="2"/>
                        <a:buChar char="ü"/>
                      </a:pPr>
                      <a:r>
                        <a:rPr lang="ru-RU" sz="2400" dirty="0">
                          <a:latin typeface="+mj-lt"/>
                        </a:rPr>
                        <a:t>результат ЕГЭ участника аннулируется</a:t>
                      </a:r>
                    </a:p>
                    <a:p>
                      <a:pPr marL="342900" indent="-342900">
                        <a:buFont typeface="Wingdings" panose="05000000000000000000" pitchFamily="2" charset="2"/>
                        <a:buChar char="ü"/>
                      </a:pPr>
                      <a:r>
                        <a:rPr lang="ru-RU" sz="2400" dirty="0">
                          <a:latin typeface="+mj-lt"/>
                        </a:rPr>
                        <a:t>участник сдает ЕГЭ по данному предмету в другой день, предусмотренный единым расписанием</a:t>
                      </a:r>
                    </a:p>
                    <a:p>
                      <a:endParaRPr lang="ru-RU" sz="2400" dirty="0">
                        <a:latin typeface="+mj-lt"/>
                      </a:endParaRPr>
                    </a:p>
                  </a:txBody>
                  <a:tcPr/>
                </a:tc>
                <a:extLst>
                  <a:ext uri="{0D108BD9-81ED-4DB2-BD59-A6C34878D82A}">
                    <a16:rowId xmlns:a16="http://schemas.microsoft.com/office/drawing/2014/main" val="1823462202"/>
                  </a:ext>
                </a:extLst>
              </a:tr>
            </a:tbl>
          </a:graphicData>
        </a:graphic>
      </p:graphicFrame>
    </p:spTree>
    <p:extLst>
      <p:ext uri="{BB962C8B-B14F-4D97-AF65-F5344CB8AC3E}">
        <p14:creationId xmlns:p14="http://schemas.microsoft.com/office/powerpoint/2010/main" val="1683890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Object 15" descr="preencoded.png">
            <a:extLst>
              <a:ext uri="{FF2B5EF4-FFF2-40B4-BE49-F238E27FC236}">
                <a16:creationId xmlns:a16="http://schemas.microsoft.com/office/drawing/2014/main" id="{F90CDEA8-BABC-49E4-A684-F0B5EEC7FDB0}"/>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323623" y="6555003"/>
            <a:ext cx="8964376" cy="3666796"/>
          </a:xfrm>
          <a:prstGeom prst="rect">
            <a:avLst/>
          </a:prstGeom>
        </p:spPr>
      </p:pic>
      <p:pic>
        <p:nvPicPr>
          <p:cNvPr id="11" name="Object 4" descr="preencoded.png">
            <a:extLst>
              <a:ext uri="{FF2B5EF4-FFF2-40B4-BE49-F238E27FC236}">
                <a16:creationId xmlns:a16="http://schemas.microsoft.com/office/drawing/2014/main" id="{D06ABDB2-4809-4A2C-97DA-E298DBE98ADB}"/>
              </a:ext>
            </a:extLst>
          </p:cNvPr>
          <p:cNvPicPr>
            <a:picLocks noChangeAspect="1"/>
          </p:cNvPicPr>
          <p:nvPr/>
        </p:nvPicPr>
        <p:blipFill>
          <a:blip r:embed="rId5"/>
          <a:srcRect/>
          <a:stretch/>
        </p:blipFill>
        <p:spPr>
          <a:xfrm flipH="1">
            <a:off x="-1" y="4613564"/>
            <a:ext cx="7190290" cy="5673436"/>
          </a:xfrm>
          <a:prstGeom prst="rect">
            <a:avLst/>
          </a:prstGeom>
        </p:spPr>
      </p:pic>
      <p:pic>
        <p:nvPicPr>
          <p:cNvPr id="10" name="Object 3" descr="preencoded.png">
            <a:extLst>
              <a:ext uri="{FF2B5EF4-FFF2-40B4-BE49-F238E27FC236}">
                <a16:creationId xmlns:a16="http://schemas.microsoft.com/office/drawing/2014/main" id="{3660A94A-1B5A-4DCD-965D-BB9A0DB110B6}"/>
              </a:ext>
            </a:extLst>
          </p:cNvPr>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343425" y="1782177"/>
            <a:ext cx="17601149" cy="4716129"/>
          </a:xfrm>
          <a:prstGeom prst="rect">
            <a:avLst/>
          </a:prstGeom>
        </p:spPr>
      </p:pic>
      <p:sp>
        <p:nvSpPr>
          <p:cNvPr id="13" name="Object12"/>
          <p:cNvSpPr/>
          <p:nvPr/>
        </p:nvSpPr>
        <p:spPr>
          <a:xfrm>
            <a:off x="1714180" y="422136"/>
            <a:ext cx="16230393" cy="843629"/>
          </a:xfrm>
          <a:prstGeom prst="rect">
            <a:avLst/>
          </a:prstGeom>
          <a:noFill/>
          <a:ln/>
        </p:spPr>
        <p:txBody>
          <a:bodyPr wrap="square" lIns="0" tIns="0" rIns="0" bIns="0" rtlCol="0" anchor="t">
            <a:spAutoFit/>
          </a:bodyPr>
          <a:lstStyle/>
          <a:p>
            <a:pPr algn="l">
              <a:lnSpc>
                <a:spcPts val="6800"/>
              </a:lnSpc>
            </a:pPr>
            <a:r>
              <a:rPr lang="ru-RU" sz="5600" dirty="0">
                <a:solidFill>
                  <a:srgbClr val="000000"/>
                </a:solidFill>
                <a:ea typeface="Inter Medium" pitchFamily="34" charset="-122"/>
              </a:rPr>
              <a:t> </a:t>
            </a:r>
            <a:r>
              <a:rPr lang="ru-RU" sz="5600" dirty="0">
                <a:ea typeface="Inter Medium" pitchFamily="34" charset="-122"/>
              </a:rPr>
              <a:t>Апелляция о нарушении порядка проведения ЕГЭ</a:t>
            </a:r>
            <a:endParaRPr lang="en-US" sz="5600" dirty="0">
              <a:ea typeface="Inter Medium" pitchFamily="34" charset="-122"/>
            </a:endParaRPr>
          </a:p>
        </p:txBody>
      </p:sp>
      <p:sp>
        <p:nvSpPr>
          <p:cNvPr id="24" name="Object20">
            <a:extLst>
              <a:ext uri="{FF2B5EF4-FFF2-40B4-BE49-F238E27FC236}">
                <a16:creationId xmlns:a16="http://schemas.microsoft.com/office/drawing/2014/main" id="{6AEA69E5-3296-4388-8FBD-D2E02398D091}"/>
              </a:ext>
            </a:extLst>
          </p:cNvPr>
          <p:cNvSpPr/>
          <p:nvPr/>
        </p:nvSpPr>
        <p:spPr>
          <a:xfrm>
            <a:off x="10450347" y="7395123"/>
            <a:ext cx="7837652" cy="2060949"/>
          </a:xfrm>
          <a:prstGeom prst="rect">
            <a:avLst/>
          </a:prstGeom>
          <a:noFill/>
          <a:ln/>
        </p:spPr>
        <p:txBody>
          <a:bodyPr wrap="square" lIns="0" tIns="0" rIns="0" bIns="0" rtlCol="0" anchor="t">
            <a:spAutoFit/>
          </a:bodyPr>
          <a:lstStyle/>
          <a:p>
            <a:pPr>
              <a:lnSpc>
                <a:spcPct val="107000"/>
              </a:lnSpc>
              <a:spcAft>
                <a:spcPts val="800"/>
              </a:spcAft>
              <a:tabLst>
                <a:tab pos="2250440" algn="l"/>
              </a:tabLst>
            </a:pPr>
            <a:r>
              <a:rPr lang="ru-RU" sz="2400" b="1" dirty="0">
                <a:ea typeface="Inter Bold" panose="020B0502030000000004" pitchFamily="34" charset="0"/>
              </a:rPr>
              <a:t>Порядок проведения государственной итоговой аттестации по образовательным программам среднего общего образования, утв. Приказом </a:t>
            </a:r>
            <a:r>
              <a:rPr lang="ru-RU" sz="2400" b="1" dirty="0" err="1">
                <a:ea typeface="Inter Bold" panose="020B0502030000000004" pitchFamily="34" charset="0"/>
              </a:rPr>
              <a:t>Минпросвещения</a:t>
            </a:r>
            <a:r>
              <a:rPr lang="ru-RU" sz="2400" b="1" dirty="0">
                <a:ea typeface="Inter Bold" panose="020B0502030000000004" pitchFamily="34" charset="0"/>
              </a:rPr>
              <a:t> России N 190, Рособрнадзора N 1512 от 07.11.2018 </a:t>
            </a:r>
          </a:p>
          <a:p>
            <a:pPr>
              <a:lnSpc>
                <a:spcPct val="107000"/>
              </a:lnSpc>
              <a:spcAft>
                <a:spcPts val="800"/>
              </a:spcAft>
              <a:tabLst>
                <a:tab pos="2250440" algn="l"/>
              </a:tabLst>
            </a:pPr>
            <a:r>
              <a:rPr lang="ru-RU" sz="2400" b="1" dirty="0">
                <a:ea typeface="Inter Bold" panose="020B0502030000000004" pitchFamily="34" charset="0"/>
              </a:rPr>
              <a:t>Письмо Рособрнадзора от 31.01.2022 N 04-18</a:t>
            </a:r>
          </a:p>
        </p:txBody>
      </p:sp>
      <p:sp>
        <p:nvSpPr>
          <p:cNvPr id="29" name="Object24">
            <a:extLst>
              <a:ext uri="{FF2B5EF4-FFF2-40B4-BE49-F238E27FC236}">
                <a16:creationId xmlns:a16="http://schemas.microsoft.com/office/drawing/2014/main" id="{2582090B-7002-43CE-9123-CF547CA9EFA6}"/>
              </a:ext>
            </a:extLst>
          </p:cNvPr>
          <p:cNvSpPr/>
          <p:nvPr/>
        </p:nvSpPr>
        <p:spPr>
          <a:xfrm>
            <a:off x="944479" y="2102781"/>
            <a:ext cx="16758288" cy="3451651"/>
          </a:xfrm>
          <a:prstGeom prst="rect">
            <a:avLst/>
          </a:prstGeom>
          <a:noFill/>
          <a:ln/>
        </p:spPr>
        <p:txBody>
          <a:bodyPr wrap="square" lIns="0" tIns="0" rIns="0" bIns="0" rtlCol="0" anchor="t">
            <a:spAutoFit/>
          </a:bodyPr>
          <a:lstStyle/>
          <a:p>
            <a:pPr marL="342900" indent="-342900">
              <a:lnSpc>
                <a:spcPct val="107000"/>
              </a:lnSpc>
              <a:spcAft>
                <a:spcPts val="800"/>
              </a:spcAft>
              <a:buFont typeface="Wingdings" panose="05000000000000000000" pitchFamily="2" charset="2"/>
              <a:buChar char="Ø"/>
              <a:tabLst>
                <a:tab pos="2250440" algn="l"/>
              </a:tabLst>
            </a:pPr>
            <a:r>
              <a:rPr lang="ru-RU" sz="2400" b="1" dirty="0">
                <a:solidFill>
                  <a:schemeClr val="bg1"/>
                </a:solidFill>
                <a:latin typeface="+mj-lt"/>
                <a:ea typeface="Inter Bold" pitchFamily="34" charset="-122"/>
              </a:rPr>
              <a:t>В день проведения экзамена в ППЭ запрещается:</a:t>
            </a:r>
          </a:p>
          <a:p>
            <a:pPr marL="1158875" indent="-793750">
              <a:lnSpc>
                <a:spcPct val="107000"/>
              </a:lnSpc>
              <a:spcAft>
                <a:spcPts val="800"/>
              </a:spcAft>
              <a:buFont typeface="Wingdings" panose="05000000000000000000" pitchFamily="2" charset="2"/>
              <a:buChar char="ü"/>
              <a:tabLst>
                <a:tab pos="2250440" algn="l"/>
              </a:tabLst>
            </a:pPr>
            <a:r>
              <a:rPr lang="ru-RU" sz="2400" b="1" dirty="0">
                <a:solidFill>
                  <a:schemeClr val="bg1"/>
                </a:solidFill>
                <a:latin typeface="+mj-lt"/>
                <a:ea typeface="Inter Bold" pitchFamily="34" charset="-122"/>
              </a:rPr>
              <a:t>организаторам, ассистентам, медицинским работникам, техническим специалистам, экзаменаторам-собеседникам - иметь при себе средства связи</a:t>
            </a:r>
          </a:p>
          <a:p>
            <a:pPr marL="1158875" indent="-793750">
              <a:lnSpc>
                <a:spcPct val="107000"/>
              </a:lnSpc>
              <a:spcAft>
                <a:spcPts val="800"/>
              </a:spcAft>
              <a:buFont typeface="Wingdings" panose="05000000000000000000" pitchFamily="2" charset="2"/>
              <a:buChar char="ü"/>
              <a:tabLst>
                <a:tab pos="2250440" algn="l"/>
              </a:tabLst>
            </a:pPr>
            <a:r>
              <a:rPr lang="ru-RU" sz="2400" b="1" dirty="0">
                <a:solidFill>
                  <a:schemeClr val="bg1"/>
                </a:solidFill>
                <a:latin typeface="+mj-lt"/>
                <a:ea typeface="Inter Bold" pitchFamily="34" charset="-122"/>
              </a:rPr>
              <a:t>оказывать содействие участникам экзамена, в том числе передавать им средства связи, электронно-вычислительную технику, фото-, аудио- и видеоаппаратуру, справочные материалы, письменные заметки и иные средства хранения и передачи информации</a:t>
            </a:r>
          </a:p>
          <a:p>
            <a:pPr marL="1158875" indent="-793750">
              <a:lnSpc>
                <a:spcPct val="107000"/>
              </a:lnSpc>
              <a:spcAft>
                <a:spcPts val="800"/>
              </a:spcAft>
              <a:buFont typeface="Wingdings" panose="05000000000000000000" pitchFamily="2" charset="2"/>
              <a:buChar char="ü"/>
              <a:tabLst>
                <a:tab pos="2250440" algn="l"/>
              </a:tabLst>
            </a:pPr>
            <a:r>
              <a:rPr lang="ru-RU" sz="2400" b="1" dirty="0">
                <a:solidFill>
                  <a:schemeClr val="bg1"/>
                </a:solidFill>
                <a:latin typeface="+mj-lt"/>
                <a:ea typeface="Inter Bold" pitchFamily="34" charset="-122"/>
              </a:rPr>
              <a:t>организаторам, ассистентам, техническим специалистам и экзаменаторам-собеседникам - выносить из аудиторий и ППЭ экзаменационные материалы на бумажном или электронном носителях, фотографировать экзаменационные материалы</a:t>
            </a:r>
          </a:p>
        </p:txBody>
      </p:sp>
      <p:pic>
        <p:nvPicPr>
          <p:cNvPr id="3" name="Рисунок 2">
            <a:extLst>
              <a:ext uri="{FF2B5EF4-FFF2-40B4-BE49-F238E27FC236}">
                <a16:creationId xmlns:a16="http://schemas.microsoft.com/office/drawing/2014/main" id="{A56348DD-DA3F-47EC-B987-CDF980B930FC}"/>
              </a:ext>
            </a:extLst>
          </p:cNvPr>
          <p:cNvPicPr>
            <a:picLocks noChangeAspect="1"/>
          </p:cNvPicPr>
          <p:nvPr/>
        </p:nvPicPr>
        <p:blipFill>
          <a:blip r:embed="rId8"/>
          <a:stretch>
            <a:fillRect/>
          </a:stretch>
        </p:blipFill>
        <p:spPr>
          <a:xfrm>
            <a:off x="7190289" y="7153257"/>
            <a:ext cx="1774090" cy="1780186"/>
          </a:xfrm>
          <a:prstGeom prst="rect">
            <a:avLst/>
          </a:prstGeom>
        </p:spPr>
      </p:pic>
      <p:sp>
        <p:nvSpPr>
          <p:cNvPr id="18" name="TextBox 17">
            <a:extLst>
              <a:ext uri="{FF2B5EF4-FFF2-40B4-BE49-F238E27FC236}">
                <a16:creationId xmlns:a16="http://schemas.microsoft.com/office/drawing/2014/main" id="{CFDFEA2A-5B8C-4FDC-BBF9-ACA1BE1EDDAE}"/>
              </a:ext>
            </a:extLst>
          </p:cNvPr>
          <p:cNvSpPr txBox="1"/>
          <p:nvPr/>
        </p:nvSpPr>
        <p:spPr>
          <a:xfrm>
            <a:off x="12559878" y="6832422"/>
            <a:ext cx="2562544" cy="400110"/>
          </a:xfrm>
          <a:prstGeom prst="rect">
            <a:avLst/>
          </a:prstGeom>
          <a:noFill/>
        </p:spPr>
        <p:txBody>
          <a:bodyPr wrap="square">
            <a:spAutoFit/>
          </a:bodyPr>
          <a:lstStyle/>
          <a:p>
            <a:pPr algn="ctr">
              <a:tabLst>
                <a:tab pos="2250440" algn="l"/>
              </a:tabLst>
            </a:pPr>
            <a:r>
              <a:rPr lang="ru-RU" sz="2000" dirty="0">
                <a:ea typeface="Inter Bold" panose="020B0502030000000004" pitchFamily="34" charset="0"/>
              </a:rPr>
              <a:t>Нормативная база:</a:t>
            </a:r>
          </a:p>
        </p:txBody>
      </p:sp>
    </p:spTree>
    <p:extLst>
      <p:ext uri="{BB962C8B-B14F-4D97-AF65-F5344CB8AC3E}">
        <p14:creationId xmlns:p14="http://schemas.microsoft.com/office/powerpoint/2010/main" val="3696806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Object 15" descr="preencoded.png">
            <a:extLst>
              <a:ext uri="{FF2B5EF4-FFF2-40B4-BE49-F238E27FC236}">
                <a16:creationId xmlns:a16="http://schemas.microsoft.com/office/drawing/2014/main" id="{F90CDEA8-BABC-49E4-A684-F0B5EEC7FDB0}"/>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323623" y="7175794"/>
            <a:ext cx="8964376" cy="3078244"/>
          </a:xfrm>
          <a:prstGeom prst="rect">
            <a:avLst/>
          </a:prstGeom>
        </p:spPr>
      </p:pic>
      <p:pic>
        <p:nvPicPr>
          <p:cNvPr id="11" name="Object 4" descr="preencoded.png">
            <a:extLst>
              <a:ext uri="{FF2B5EF4-FFF2-40B4-BE49-F238E27FC236}">
                <a16:creationId xmlns:a16="http://schemas.microsoft.com/office/drawing/2014/main" id="{D06ABDB2-4809-4A2C-97DA-E298DBE98ADB}"/>
              </a:ext>
            </a:extLst>
          </p:cNvPr>
          <p:cNvPicPr>
            <a:picLocks noChangeAspect="1"/>
          </p:cNvPicPr>
          <p:nvPr/>
        </p:nvPicPr>
        <p:blipFill>
          <a:blip r:embed="rId5"/>
          <a:srcRect/>
          <a:stretch/>
        </p:blipFill>
        <p:spPr>
          <a:xfrm flipH="1">
            <a:off x="-1" y="4613564"/>
            <a:ext cx="7190290" cy="5673436"/>
          </a:xfrm>
          <a:prstGeom prst="rect">
            <a:avLst/>
          </a:prstGeom>
        </p:spPr>
      </p:pic>
      <p:pic>
        <p:nvPicPr>
          <p:cNvPr id="10" name="Object 3" descr="preencoded.png">
            <a:extLst>
              <a:ext uri="{FF2B5EF4-FFF2-40B4-BE49-F238E27FC236}">
                <a16:creationId xmlns:a16="http://schemas.microsoft.com/office/drawing/2014/main" id="{3660A94A-1B5A-4DCD-965D-BB9A0DB110B6}"/>
              </a:ext>
            </a:extLst>
          </p:cNvPr>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343425" y="1782177"/>
            <a:ext cx="17601149" cy="5208489"/>
          </a:xfrm>
          <a:prstGeom prst="rect">
            <a:avLst/>
          </a:prstGeom>
        </p:spPr>
      </p:pic>
      <p:sp>
        <p:nvSpPr>
          <p:cNvPr id="13" name="Object12"/>
          <p:cNvSpPr/>
          <p:nvPr/>
        </p:nvSpPr>
        <p:spPr>
          <a:xfrm>
            <a:off x="1714180" y="422136"/>
            <a:ext cx="16062961" cy="1715662"/>
          </a:xfrm>
          <a:prstGeom prst="rect">
            <a:avLst/>
          </a:prstGeom>
          <a:noFill/>
          <a:ln/>
        </p:spPr>
        <p:txBody>
          <a:bodyPr wrap="square" lIns="0" tIns="0" rIns="0" bIns="0" rtlCol="0" anchor="t">
            <a:spAutoFit/>
          </a:bodyPr>
          <a:lstStyle/>
          <a:p>
            <a:pPr algn="l">
              <a:lnSpc>
                <a:spcPts val="6800"/>
              </a:lnSpc>
            </a:pPr>
            <a:r>
              <a:rPr lang="ru-RU" sz="5600" dirty="0">
                <a:solidFill>
                  <a:srgbClr val="000000"/>
                </a:solidFill>
                <a:ea typeface="Inter Medium" pitchFamily="34" charset="-122"/>
              </a:rPr>
              <a:t> </a:t>
            </a:r>
            <a:r>
              <a:rPr lang="ru-RU" sz="5600" dirty="0">
                <a:ea typeface="Inter Medium" pitchFamily="34" charset="-122"/>
              </a:rPr>
              <a:t>Апелляция о несогласии с выставленными баллами</a:t>
            </a:r>
          </a:p>
          <a:p>
            <a:pPr algn="l">
              <a:lnSpc>
                <a:spcPts val="6800"/>
              </a:lnSpc>
            </a:pPr>
            <a:endParaRPr lang="en-US" sz="5600" dirty="0">
              <a:ea typeface="Inter Medium" pitchFamily="34" charset="-122"/>
            </a:endParaRPr>
          </a:p>
        </p:txBody>
      </p:sp>
      <p:sp>
        <p:nvSpPr>
          <p:cNvPr id="24" name="Object20">
            <a:extLst>
              <a:ext uri="{FF2B5EF4-FFF2-40B4-BE49-F238E27FC236}">
                <a16:creationId xmlns:a16="http://schemas.microsoft.com/office/drawing/2014/main" id="{6AEA69E5-3296-4388-8FBD-D2E02398D091}"/>
              </a:ext>
            </a:extLst>
          </p:cNvPr>
          <p:cNvSpPr/>
          <p:nvPr/>
        </p:nvSpPr>
        <p:spPr>
          <a:xfrm>
            <a:off x="10461753" y="7608358"/>
            <a:ext cx="7837652" cy="2060949"/>
          </a:xfrm>
          <a:prstGeom prst="rect">
            <a:avLst/>
          </a:prstGeom>
          <a:noFill/>
          <a:ln/>
        </p:spPr>
        <p:txBody>
          <a:bodyPr wrap="square" lIns="0" tIns="0" rIns="0" bIns="0" rtlCol="0" anchor="t">
            <a:spAutoFit/>
          </a:bodyPr>
          <a:lstStyle/>
          <a:p>
            <a:pPr>
              <a:lnSpc>
                <a:spcPct val="107000"/>
              </a:lnSpc>
              <a:spcAft>
                <a:spcPts val="800"/>
              </a:spcAft>
              <a:tabLst>
                <a:tab pos="2250440" algn="l"/>
              </a:tabLst>
            </a:pPr>
            <a:r>
              <a:rPr lang="ru-RU" sz="2400" b="1" dirty="0">
                <a:ea typeface="Inter Bold" panose="020B0502030000000004" pitchFamily="34" charset="0"/>
              </a:rPr>
              <a:t>Порядок проведения государственной итоговой аттестации по образовательным программам среднего общего образования, утв. Приказом </a:t>
            </a:r>
            <a:r>
              <a:rPr lang="ru-RU" sz="2400" b="1" dirty="0" err="1">
                <a:ea typeface="Inter Bold" panose="020B0502030000000004" pitchFamily="34" charset="0"/>
              </a:rPr>
              <a:t>Минпросвещения</a:t>
            </a:r>
            <a:r>
              <a:rPr lang="ru-RU" sz="2400" b="1" dirty="0">
                <a:ea typeface="Inter Bold" panose="020B0502030000000004" pitchFamily="34" charset="0"/>
              </a:rPr>
              <a:t> России N 190, Рособрнадзора N 1512 от 07.11.2018 </a:t>
            </a:r>
          </a:p>
          <a:p>
            <a:pPr>
              <a:lnSpc>
                <a:spcPct val="107000"/>
              </a:lnSpc>
              <a:spcAft>
                <a:spcPts val="800"/>
              </a:spcAft>
              <a:tabLst>
                <a:tab pos="2250440" algn="l"/>
              </a:tabLst>
            </a:pPr>
            <a:r>
              <a:rPr lang="ru-RU" sz="2400" b="1" dirty="0">
                <a:ea typeface="Inter Bold" panose="020B0502030000000004" pitchFamily="34" charset="0"/>
              </a:rPr>
              <a:t>Письмо Рособрнадзора от 31.01.2022 N 04-18</a:t>
            </a:r>
          </a:p>
        </p:txBody>
      </p:sp>
      <p:sp>
        <p:nvSpPr>
          <p:cNvPr id="29" name="Object24">
            <a:extLst>
              <a:ext uri="{FF2B5EF4-FFF2-40B4-BE49-F238E27FC236}">
                <a16:creationId xmlns:a16="http://schemas.microsoft.com/office/drawing/2014/main" id="{2582090B-7002-43CE-9123-CF547CA9EFA6}"/>
              </a:ext>
            </a:extLst>
          </p:cNvPr>
          <p:cNvSpPr/>
          <p:nvPr/>
        </p:nvSpPr>
        <p:spPr>
          <a:xfrm>
            <a:off x="762000" y="1935066"/>
            <a:ext cx="15906910" cy="4944943"/>
          </a:xfrm>
          <a:prstGeom prst="rect">
            <a:avLst/>
          </a:prstGeom>
          <a:noFill/>
          <a:ln/>
        </p:spPr>
        <p:txBody>
          <a:bodyPr wrap="square" lIns="0" tIns="0" rIns="0" bIns="0" rtlCol="0" anchor="t">
            <a:spAutoFit/>
          </a:bodyPr>
          <a:lstStyle/>
          <a:p>
            <a:pPr marL="342900" indent="-342900">
              <a:lnSpc>
                <a:spcPct val="107000"/>
              </a:lnSpc>
              <a:spcAft>
                <a:spcPts val="800"/>
              </a:spcAft>
              <a:buFont typeface="Wingdings" panose="05000000000000000000" pitchFamily="2" charset="2"/>
              <a:buChar char="Ø"/>
              <a:tabLst>
                <a:tab pos="2250440" algn="l"/>
              </a:tabLst>
            </a:pPr>
            <a:r>
              <a:rPr lang="ru-RU" sz="2400" b="1" u="sng" dirty="0">
                <a:solidFill>
                  <a:schemeClr val="bg1"/>
                </a:solidFill>
                <a:latin typeface="+mj-lt"/>
                <a:ea typeface="Inter Bold" pitchFamily="34" charset="-122"/>
              </a:rPr>
              <a:t>Подается в течение двух рабочих дней после официального дня объявления результатов ЕГЭ:</a:t>
            </a:r>
          </a:p>
          <a:p>
            <a:pPr marL="990600" indent="-457200">
              <a:lnSpc>
                <a:spcPct val="107000"/>
              </a:lnSpc>
              <a:spcAft>
                <a:spcPts val="800"/>
              </a:spcAft>
              <a:buFont typeface="Wingdings" panose="05000000000000000000" pitchFamily="2" charset="2"/>
              <a:buChar char="ü"/>
              <a:tabLst>
                <a:tab pos="2250440" algn="l"/>
              </a:tabLst>
            </a:pPr>
            <a:r>
              <a:rPr lang="ru-RU" sz="2400" b="1" dirty="0">
                <a:solidFill>
                  <a:schemeClr val="bg1"/>
                </a:solidFill>
                <a:latin typeface="+mj-lt"/>
                <a:ea typeface="Inter Bold" pitchFamily="34" charset="-122"/>
              </a:rPr>
              <a:t>участниками ЕГЭ или их родители (законными представителями) на основании документов, удостоверяющих личность, - в места, в которых участники были зарегистрированы на сдачу ЕГЭ, а также в иные места, определенные органами исполнительной власти</a:t>
            </a:r>
          </a:p>
          <a:p>
            <a:pPr marL="342900" indent="-342900">
              <a:lnSpc>
                <a:spcPct val="107000"/>
              </a:lnSpc>
              <a:spcAft>
                <a:spcPts val="800"/>
              </a:spcAft>
              <a:buFont typeface="Wingdings" panose="05000000000000000000" pitchFamily="2" charset="2"/>
              <a:buChar char="Ø"/>
              <a:tabLst>
                <a:tab pos="2250440" algn="l"/>
              </a:tabLst>
            </a:pPr>
            <a:r>
              <a:rPr lang="ru-RU" sz="2400" b="1" dirty="0">
                <a:solidFill>
                  <a:schemeClr val="bg1"/>
                </a:solidFill>
                <a:latin typeface="+mj-lt"/>
                <a:ea typeface="Inter Bold" pitchFamily="34" charset="-122"/>
              </a:rPr>
              <a:t>Участник ЕГЭ:</a:t>
            </a:r>
          </a:p>
          <a:p>
            <a:pPr marL="990600" indent="-365125">
              <a:lnSpc>
                <a:spcPct val="107000"/>
              </a:lnSpc>
              <a:spcAft>
                <a:spcPts val="800"/>
              </a:spcAft>
              <a:buFont typeface="Wingdings" panose="05000000000000000000" pitchFamily="2" charset="2"/>
              <a:buChar char="ü"/>
              <a:tabLst>
                <a:tab pos="2250440" algn="l"/>
              </a:tabLst>
            </a:pPr>
            <a:r>
              <a:rPr lang="ru-RU" sz="2400" b="1" dirty="0">
                <a:solidFill>
                  <a:schemeClr val="bg1"/>
                </a:solidFill>
                <a:latin typeface="+mj-lt"/>
                <a:ea typeface="Inter Bold" pitchFamily="34" charset="-122"/>
              </a:rPr>
              <a:t>получить по месту регистрации на ЕГЭ или у ответственного секретаря КК форму (в двух экземплярах), по которой составляется апелляция</a:t>
            </a:r>
          </a:p>
          <a:p>
            <a:pPr marL="990600" indent="-365125">
              <a:lnSpc>
                <a:spcPct val="107000"/>
              </a:lnSpc>
              <a:spcAft>
                <a:spcPts val="800"/>
              </a:spcAft>
              <a:buFont typeface="Wingdings" panose="05000000000000000000" pitchFamily="2" charset="2"/>
              <a:buChar char="ü"/>
              <a:tabLst>
                <a:tab pos="2250440" algn="l"/>
              </a:tabLst>
            </a:pPr>
            <a:r>
              <a:rPr lang="ru-RU" sz="2400" b="1" dirty="0">
                <a:solidFill>
                  <a:schemeClr val="bg1"/>
                </a:solidFill>
                <a:latin typeface="+mj-lt"/>
                <a:ea typeface="Inter Bold" pitchFamily="34" charset="-122"/>
              </a:rPr>
              <a:t>составить апелляцию в 2-х экземплярах</a:t>
            </a:r>
          </a:p>
          <a:p>
            <a:pPr marL="990600" indent="-365125">
              <a:lnSpc>
                <a:spcPct val="107000"/>
              </a:lnSpc>
              <a:spcAft>
                <a:spcPts val="800"/>
              </a:spcAft>
              <a:buFont typeface="Wingdings" panose="05000000000000000000" pitchFamily="2" charset="2"/>
              <a:buChar char="ü"/>
              <a:tabLst>
                <a:tab pos="2250440" algn="l"/>
              </a:tabLst>
            </a:pPr>
            <a:r>
              <a:rPr lang="ru-RU" sz="2400" b="1" dirty="0" err="1">
                <a:solidFill>
                  <a:schemeClr val="bg1"/>
                </a:solidFill>
                <a:latin typeface="+mj-lt"/>
                <a:ea typeface="Inter Bold" pitchFamily="34" charset="-122"/>
              </a:rPr>
              <a:t>ередать</a:t>
            </a:r>
            <a:r>
              <a:rPr lang="ru-RU" sz="2400" b="1" dirty="0">
                <a:solidFill>
                  <a:schemeClr val="bg1"/>
                </a:solidFill>
                <a:latin typeface="+mj-lt"/>
                <a:ea typeface="Inter Bold" pitchFamily="34" charset="-122"/>
              </a:rPr>
              <a:t> оба экземпляра вышеуказанным лицам (которые обязаны принять и удостоверить их своей подписью, один экземпляр отдать участнику ЕГЭ, другой передать в КК)</a:t>
            </a:r>
          </a:p>
          <a:p>
            <a:pPr marL="990600" indent="-365125">
              <a:lnSpc>
                <a:spcPct val="107000"/>
              </a:lnSpc>
              <a:spcAft>
                <a:spcPts val="800"/>
              </a:spcAft>
              <a:buFont typeface="Wingdings" panose="05000000000000000000" pitchFamily="2" charset="2"/>
              <a:buChar char="ü"/>
              <a:tabLst>
                <a:tab pos="2250440" algn="l"/>
              </a:tabLst>
            </a:pPr>
            <a:r>
              <a:rPr lang="ru-RU" sz="2400" b="1" dirty="0">
                <a:solidFill>
                  <a:schemeClr val="bg1"/>
                </a:solidFill>
                <a:latin typeface="+mj-lt"/>
                <a:ea typeface="Inter Bold" pitchFamily="34" charset="-122"/>
              </a:rPr>
              <a:t>получить информацию о времени и месте рассмотрения апелляции</a:t>
            </a:r>
          </a:p>
        </p:txBody>
      </p:sp>
      <p:pic>
        <p:nvPicPr>
          <p:cNvPr id="3" name="Рисунок 2">
            <a:extLst>
              <a:ext uri="{FF2B5EF4-FFF2-40B4-BE49-F238E27FC236}">
                <a16:creationId xmlns:a16="http://schemas.microsoft.com/office/drawing/2014/main" id="{A56348DD-DA3F-47EC-B987-CDF980B930FC}"/>
              </a:ext>
            </a:extLst>
          </p:cNvPr>
          <p:cNvPicPr>
            <a:picLocks noChangeAspect="1"/>
          </p:cNvPicPr>
          <p:nvPr/>
        </p:nvPicPr>
        <p:blipFill>
          <a:blip r:embed="rId8"/>
          <a:stretch>
            <a:fillRect/>
          </a:stretch>
        </p:blipFill>
        <p:spPr>
          <a:xfrm>
            <a:off x="7190289" y="7153257"/>
            <a:ext cx="1774090" cy="1780186"/>
          </a:xfrm>
          <a:prstGeom prst="rect">
            <a:avLst/>
          </a:prstGeom>
        </p:spPr>
      </p:pic>
      <p:sp>
        <p:nvSpPr>
          <p:cNvPr id="18" name="TextBox 17">
            <a:extLst>
              <a:ext uri="{FF2B5EF4-FFF2-40B4-BE49-F238E27FC236}">
                <a16:creationId xmlns:a16="http://schemas.microsoft.com/office/drawing/2014/main" id="{CFDFEA2A-5B8C-4FDC-BBF9-ACA1BE1EDDAE}"/>
              </a:ext>
            </a:extLst>
          </p:cNvPr>
          <p:cNvSpPr txBox="1"/>
          <p:nvPr/>
        </p:nvSpPr>
        <p:spPr>
          <a:xfrm>
            <a:off x="12559878" y="7250227"/>
            <a:ext cx="2562544" cy="400110"/>
          </a:xfrm>
          <a:prstGeom prst="rect">
            <a:avLst/>
          </a:prstGeom>
          <a:noFill/>
        </p:spPr>
        <p:txBody>
          <a:bodyPr wrap="square">
            <a:spAutoFit/>
          </a:bodyPr>
          <a:lstStyle/>
          <a:p>
            <a:pPr algn="ctr">
              <a:tabLst>
                <a:tab pos="2250440" algn="l"/>
              </a:tabLst>
            </a:pPr>
            <a:r>
              <a:rPr lang="ru-RU" sz="2000" dirty="0">
                <a:ea typeface="Inter Bold" panose="020B0502030000000004" pitchFamily="34" charset="0"/>
              </a:rPr>
              <a:t>Нормативная база:</a:t>
            </a:r>
          </a:p>
        </p:txBody>
      </p:sp>
    </p:spTree>
    <p:extLst>
      <p:ext uri="{BB962C8B-B14F-4D97-AF65-F5344CB8AC3E}">
        <p14:creationId xmlns:p14="http://schemas.microsoft.com/office/powerpoint/2010/main" val="3163861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Object 15" descr="preencoded.png">
            <a:extLst>
              <a:ext uri="{FF2B5EF4-FFF2-40B4-BE49-F238E27FC236}">
                <a16:creationId xmlns:a16="http://schemas.microsoft.com/office/drawing/2014/main" id="{F90CDEA8-BABC-49E4-A684-F0B5EEC7FDB0}"/>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323623" y="7175794"/>
            <a:ext cx="8964376" cy="3078244"/>
          </a:xfrm>
          <a:prstGeom prst="rect">
            <a:avLst/>
          </a:prstGeom>
        </p:spPr>
      </p:pic>
      <p:pic>
        <p:nvPicPr>
          <p:cNvPr id="11" name="Object 4" descr="preencoded.png">
            <a:extLst>
              <a:ext uri="{FF2B5EF4-FFF2-40B4-BE49-F238E27FC236}">
                <a16:creationId xmlns:a16="http://schemas.microsoft.com/office/drawing/2014/main" id="{D06ABDB2-4809-4A2C-97DA-E298DBE98ADB}"/>
              </a:ext>
            </a:extLst>
          </p:cNvPr>
          <p:cNvPicPr>
            <a:picLocks noChangeAspect="1"/>
          </p:cNvPicPr>
          <p:nvPr/>
        </p:nvPicPr>
        <p:blipFill>
          <a:blip r:embed="rId5"/>
          <a:srcRect/>
          <a:stretch/>
        </p:blipFill>
        <p:spPr>
          <a:xfrm flipH="1">
            <a:off x="0" y="4645160"/>
            <a:ext cx="7190290" cy="5673436"/>
          </a:xfrm>
          <a:prstGeom prst="rect">
            <a:avLst/>
          </a:prstGeom>
        </p:spPr>
      </p:pic>
      <p:pic>
        <p:nvPicPr>
          <p:cNvPr id="10" name="Object 3" descr="preencoded.png">
            <a:extLst>
              <a:ext uri="{FF2B5EF4-FFF2-40B4-BE49-F238E27FC236}">
                <a16:creationId xmlns:a16="http://schemas.microsoft.com/office/drawing/2014/main" id="{3660A94A-1B5A-4DCD-965D-BB9A0DB110B6}"/>
              </a:ext>
            </a:extLst>
          </p:cNvPr>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343425" y="1782177"/>
            <a:ext cx="17601149" cy="5371080"/>
          </a:xfrm>
          <a:prstGeom prst="rect">
            <a:avLst/>
          </a:prstGeom>
        </p:spPr>
      </p:pic>
      <p:sp>
        <p:nvSpPr>
          <p:cNvPr id="13" name="Object12"/>
          <p:cNvSpPr/>
          <p:nvPr/>
        </p:nvSpPr>
        <p:spPr>
          <a:xfrm>
            <a:off x="1714180" y="422136"/>
            <a:ext cx="16062961" cy="1715662"/>
          </a:xfrm>
          <a:prstGeom prst="rect">
            <a:avLst/>
          </a:prstGeom>
          <a:noFill/>
          <a:ln/>
        </p:spPr>
        <p:txBody>
          <a:bodyPr wrap="square" lIns="0" tIns="0" rIns="0" bIns="0" rtlCol="0" anchor="t">
            <a:spAutoFit/>
          </a:bodyPr>
          <a:lstStyle/>
          <a:p>
            <a:pPr algn="l">
              <a:lnSpc>
                <a:spcPts val="6800"/>
              </a:lnSpc>
            </a:pPr>
            <a:r>
              <a:rPr lang="ru-RU" sz="5600" dirty="0">
                <a:solidFill>
                  <a:srgbClr val="000000"/>
                </a:solidFill>
                <a:ea typeface="Inter Medium" pitchFamily="34" charset="-122"/>
              </a:rPr>
              <a:t> </a:t>
            </a:r>
            <a:r>
              <a:rPr lang="ru-RU" sz="5600" dirty="0">
                <a:ea typeface="Inter Medium" pitchFamily="34" charset="-122"/>
              </a:rPr>
              <a:t>Апелляция о несогласии с выставленными баллами</a:t>
            </a:r>
          </a:p>
          <a:p>
            <a:pPr algn="l">
              <a:lnSpc>
                <a:spcPts val="6800"/>
              </a:lnSpc>
            </a:pPr>
            <a:endParaRPr lang="en-US" sz="5600" dirty="0">
              <a:ea typeface="Inter Medium" pitchFamily="34" charset="-122"/>
            </a:endParaRPr>
          </a:p>
        </p:txBody>
      </p:sp>
      <p:sp>
        <p:nvSpPr>
          <p:cNvPr id="24" name="Object20">
            <a:extLst>
              <a:ext uri="{FF2B5EF4-FFF2-40B4-BE49-F238E27FC236}">
                <a16:creationId xmlns:a16="http://schemas.microsoft.com/office/drawing/2014/main" id="{6AEA69E5-3296-4388-8FBD-D2E02398D091}"/>
              </a:ext>
            </a:extLst>
          </p:cNvPr>
          <p:cNvSpPr/>
          <p:nvPr/>
        </p:nvSpPr>
        <p:spPr>
          <a:xfrm>
            <a:off x="10461753" y="7608358"/>
            <a:ext cx="7837652" cy="2060949"/>
          </a:xfrm>
          <a:prstGeom prst="rect">
            <a:avLst/>
          </a:prstGeom>
          <a:noFill/>
          <a:ln/>
        </p:spPr>
        <p:txBody>
          <a:bodyPr wrap="square" lIns="0" tIns="0" rIns="0" bIns="0" rtlCol="0" anchor="t">
            <a:spAutoFit/>
          </a:bodyPr>
          <a:lstStyle/>
          <a:p>
            <a:pPr>
              <a:lnSpc>
                <a:spcPct val="107000"/>
              </a:lnSpc>
              <a:spcAft>
                <a:spcPts val="800"/>
              </a:spcAft>
              <a:tabLst>
                <a:tab pos="2250440" algn="l"/>
              </a:tabLst>
            </a:pPr>
            <a:r>
              <a:rPr lang="ru-RU" sz="2400" b="1" dirty="0">
                <a:ea typeface="Inter Bold" panose="020B0502030000000004" pitchFamily="34" charset="0"/>
              </a:rPr>
              <a:t>Порядок проведения государственной итоговой аттестации по образовательным программам среднего общего образования, утв. Приказом </a:t>
            </a:r>
            <a:r>
              <a:rPr lang="ru-RU" sz="2400" b="1" dirty="0" err="1">
                <a:ea typeface="Inter Bold" panose="020B0502030000000004" pitchFamily="34" charset="0"/>
              </a:rPr>
              <a:t>Минпросвещения</a:t>
            </a:r>
            <a:r>
              <a:rPr lang="ru-RU" sz="2400" b="1" dirty="0">
                <a:ea typeface="Inter Bold" panose="020B0502030000000004" pitchFamily="34" charset="0"/>
              </a:rPr>
              <a:t> России N 190, Рособрнадзора N 1512 от 07.11.2018 </a:t>
            </a:r>
          </a:p>
          <a:p>
            <a:pPr>
              <a:lnSpc>
                <a:spcPct val="107000"/>
              </a:lnSpc>
              <a:spcAft>
                <a:spcPts val="800"/>
              </a:spcAft>
              <a:tabLst>
                <a:tab pos="2250440" algn="l"/>
              </a:tabLst>
            </a:pPr>
            <a:r>
              <a:rPr lang="ru-RU" sz="2400" b="1" dirty="0">
                <a:ea typeface="Inter Bold" panose="020B0502030000000004" pitchFamily="34" charset="0"/>
              </a:rPr>
              <a:t>Письмо Рособрнадзора от 31.01.2022 N 04-18</a:t>
            </a:r>
          </a:p>
        </p:txBody>
      </p:sp>
      <p:sp>
        <p:nvSpPr>
          <p:cNvPr id="29" name="Object24">
            <a:extLst>
              <a:ext uri="{FF2B5EF4-FFF2-40B4-BE49-F238E27FC236}">
                <a16:creationId xmlns:a16="http://schemas.microsoft.com/office/drawing/2014/main" id="{2582090B-7002-43CE-9123-CF547CA9EFA6}"/>
              </a:ext>
            </a:extLst>
          </p:cNvPr>
          <p:cNvSpPr/>
          <p:nvPr/>
        </p:nvSpPr>
        <p:spPr>
          <a:xfrm>
            <a:off x="1469949" y="1962801"/>
            <a:ext cx="14988860" cy="3656835"/>
          </a:xfrm>
          <a:prstGeom prst="rect">
            <a:avLst/>
          </a:prstGeom>
          <a:noFill/>
          <a:ln/>
        </p:spPr>
        <p:txBody>
          <a:bodyPr wrap="square" lIns="0" tIns="0" rIns="0" bIns="0" rtlCol="0" anchor="t">
            <a:spAutoFit/>
          </a:bodyPr>
          <a:lstStyle/>
          <a:p>
            <a:pPr marL="342900" indent="-342900">
              <a:lnSpc>
                <a:spcPct val="107000"/>
              </a:lnSpc>
              <a:spcAft>
                <a:spcPts val="800"/>
              </a:spcAft>
              <a:buFont typeface="Wingdings" panose="05000000000000000000" pitchFamily="2" charset="2"/>
              <a:buChar char="Ø"/>
              <a:tabLst>
                <a:tab pos="2250440" algn="l"/>
              </a:tabLst>
            </a:pPr>
            <a:r>
              <a:rPr lang="ru-RU" sz="2400" b="1" u="sng" dirty="0">
                <a:solidFill>
                  <a:schemeClr val="bg1"/>
                </a:solidFill>
                <a:latin typeface="+mj-lt"/>
                <a:ea typeface="Inter Bold" pitchFamily="34" charset="-122"/>
              </a:rPr>
              <a:t>По решению ГЭК подача и (или) рассмотрение апелляций о несогласии с выставленными баллами организуются с использованием информационно-коммуникационных технологий</a:t>
            </a:r>
          </a:p>
          <a:p>
            <a:pPr marL="342900" indent="-342900">
              <a:lnSpc>
                <a:spcPct val="107000"/>
              </a:lnSpc>
              <a:spcAft>
                <a:spcPts val="800"/>
              </a:spcAft>
              <a:buFont typeface="Wingdings" panose="05000000000000000000" pitchFamily="2" charset="2"/>
              <a:buChar char="Ø"/>
              <a:tabLst>
                <a:tab pos="2250440" algn="l"/>
              </a:tabLst>
            </a:pPr>
            <a:r>
              <a:rPr lang="ru-RU" sz="2400" b="1" dirty="0">
                <a:solidFill>
                  <a:schemeClr val="bg1"/>
                </a:solidFill>
                <a:latin typeface="+mj-lt"/>
                <a:ea typeface="Inter Bold" pitchFamily="34" charset="-122"/>
              </a:rPr>
              <a:t>в течение одного рабочего дня после ее получения апелляция передается в конфликтную комиссию (КК)</a:t>
            </a:r>
          </a:p>
          <a:p>
            <a:pPr marL="342900" indent="-342900">
              <a:lnSpc>
                <a:spcPct val="107000"/>
              </a:lnSpc>
              <a:spcAft>
                <a:spcPts val="800"/>
              </a:spcAft>
              <a:buFont typeface="Wingdings" panose="05000000000000000000" pitchFamily="2" charset="2"/>
              <a:buChar char="Ø"/>
              <a:tabLst>
                <a:tab pos="2250440" algn="l"/>
              </a:tabLst>
            </a:pPr>
            <a:r>
              <a:rPr lang="ru-RU" sz="2400" b="1" dirty="0">
                <a:solidFill>
                  <a:schemeClr val="bg1"/>
                </a:solidFill>
                <a:latin typeface="+mj-lt"/>
                <a:ea typeface="Inter Bold" pitchFamily="34" charset="-122"/>
              </a:rPr>
              <a:t>КК рассматривает апелляцию в течение четырех рабочих дней, следующих за днем ее поступления в КК</a:t>
            </a:r>
          </a:p>
          <a:p>
            <a:pPr marL="342900" indent="-342900">
              <a:lnSpc>
                <a:spcPct val="107000"/>
              </a:lnSpc>
              <a:spcAft>
                <a:spcPts val="800"/>
              </a:spcAft>
              <a:buFont typeface="Wingdings" panose="05000000000000000000" pitchFamily="2" charset="2"/>
              <a:buChar char="Ø"/>
              <a:tabLst>
                <a:tab pos="2250440" algn="l"/>
              </a:tabLst>
            </a:pPr>
            <a:r>
              <a:rPr lang="ru-RU" sz="2400" b="1" dirty="0">
                <a:solidFill>
                  <a:schemeClr val="bg1"/>
                </a:solidFill>
                <a:latin typeface="+mj-lt"/>
                <a:ea typeface="Inter Bold" pitchFamily="34" charset="-122"/>
              </a:rPr>
              <a:t>Участники ЕГЭ и (или) их родители (законные представители) при желании могут присутствовать при рассмотрении апелляции</a:t>
            </a:r>
          </a:p>
          <a:p>
            <a:pPr marL="342900" indent="-342900">
              <a:lnSpc>
                <a:spcPct val="107000"/>
              </a:lnSpc>
              <a:spcAft>
                <a:spcPts val="800"/>
              </a:spcAft>
              <a:buFont typeface="Wingdings" panose="05000000000000000000" pitchFamily="2" charset="2"/>
              <a:buChar char="Ø"/>
              <a:tabLst>
                <a:tab pos="2250440" algn="l"/>
              </a:tabLst>
            </a:pPr>
            <a:r>
              <a:rPr lang="ru-RU" sz="2400" b="1" dirty="0">
                <a:solidFill>
                  <a:schemeClr val="bg1"/>
                </a:solidFill>
                <a:latin typeface="+mj-lt"/>
                <a:ea typeface="Inter Bold" pitchFamily="34" charset="-122"/>
              </a:rPr>
              <a:t>По желанию участника ЕГЭ его апелляция может быть рассмотрена без его присутствия</a:t>
            </a:r>
          </a:p>
          <a:p>
            <a:pPr marL="342900" indent="-342900">
              <a:lnSpc>
                <a:spcPct val="107000"/>
              </a:lnSpc>
              <a:spcAft>
                <a:spcPts val="800"/>
              </a:spcAft>
              <a:buFont typeface="Wingdings" panose="05000000000000000000" pitchFamily="2" charset="2"/>
              <a:buChar char="Ø"/>
              <a:tabLst>
                <a:tab pos="2250440" algn="l"/>
              </a:tabLst>
            </a:pPr>
            <a:r>
              <a:rPr lang="ru-RU" sz="2400" b="1" dirty="0">
                <a:solidFill>
                  <a:schemeClr val="bg1"/>
                </a:solidFill>
                <a:latin typeface="+mj-lt"/>
                <a:ea typeface="Inter Bold" pitchFamily="34" charset="-122"/>
              </a:rPr>
              <a:t>Решения:</a:t>
            </a:r>
          </a:p>
        </p:txBody>
      </p:sp>
      <p:pic>
        <p:nvPicPr>
          <p:cNvPr id="3" name="Рисунок 2">
            <a:extLst>
              <a:ext uri="{FF2B5EF4-FFF2-40B4-BE49-F238E27FC236}">
                <a16:creationId xmlns:a16="http://schemas.microsoft.com/office/drawing/2014/main" id="{A56348DD-DA3F-47EC-B987-CDF980B930FC}"/>
              </a:ext>
            </a:extLst>
          </p:cNvPr>
          <p:cNvPicPr>
            <a:picLocks noChangeAspect="1"/>
          </p:cNvPicPr>
          <p:nvPr/>
        </p:nvPicPr>
        <p:blipFill>
          <a:blip r:embed="rId8"/>
          <a:stretch>
            <a:fillRect/>
          </a:stretch>
        </p:blipFill>
        <p:spPr>
          <a:xfrm>
            <a:off x="7190289" y="7153257"/>
            <a:ext cx="1774090" cy="1780186"/>
          </a:xfrm>
          <a:prstGeom prst="rect">
            <a:avLst/>
          </a:prstGeom>
        </p:spPr>
      </p:pic>
      <p:sp>
        <p:nvSpPr>
          <p:cNvPr id="18" name="TextBox 17">
            <a:extLst>
              <a:ext uri="{FF2B5EF4-FFF2-40B4-BE49-F238E27FC236}">
                <a16:creationId xmlns:a16="http://schemas.microsoft.com/office/drawing/2014/main" id="{CFDFEA2A-5B8C-4FDC-BBF9-ACA1BE1EDDAE}"/>
              </a:ext>
            </a:extLst>
          </p:cNvPr>
          <p:cNvSpPr txBox="1"/>
          <p:nvPr/>
        </p:nvSpPr>
        <p:spPr>
          <a:xfrm>
            <a:off x="12559878" y="7250227"/>
            <a:ext cx="2562544" cy="400110"/>
          </a:xfrm>
          <a:prstGeom prst="rect">
            <a:avLst/>
          </a:prstGeom>
          <a:noFill/>
        </p:spPr>
        <p:txBody>
          <a:bodyPr wrap="square">
            <a:spAutoFit/>
          </a:bodyPr>
          <a:lstStyle/>
          <a:p>
            <a:pPr algn="ctr">
              <a:tabLst>
                <a:tab pos="2250440" algn="l"/>
              </a:tabLst>
            </a:pPr>
            <a:r>
              <a:rPr lang="ru-RU" sz="2000" dirty="0">
                <a:ea typeface="Inter Bold" panose="020B0502030000000004" pitchFamily="34" charset="0"/>
              </a:rPr>
              <a:t>Нормативная база:</a:t>
            </a:r>
          </a:p>
        </p:txBody>
      </p:sp>
      <p:graphicFrame>
        <p:nvGraphicFramePr>
          <p:cNvPr id="15" name="Таблица 3">
            <a:extLst>
              <a:ext uri="{FF2B5EF4-FFF2-40B4-BE49-F238E27FC236}">
                <a16:creationId xmlns:a16="http://schemas.microsoft.com/office/drawing/2014/main" id="{6E214047-F340-4F12-8241-2E3679E76ED3}"/>
              </a:ext>
            </a:extLst>
          </p:cNvPr>
          <p:cNvGraphicFramePr>
            <a:graphicFrameLocks noGrp="1"/>
          </p:cNvGraphicFramePr>
          <p:nvPr>
            <p:extLst>
              <p:ext uri="{D42A27DB-BD31-4B8C-83A1-F6EECF244321}">
                <p14:modId xmlns:p14="http://schemas.microsoft.com/office/powerpoint/2010/main" val="2905473761"/>
              </p:ext>
            </p:extLst>
          </p:nvPr>
        </p:nvGraphicFramePr>
        <p:xfrm>
          <a:off x="1292143" y="5637493"/>
          <a:ext cx="16062960" cy="1211786"/>
        </p:xfrm>
        <a:graphic>
          <a:graphicData uri="http://schemas.openxmlformats.org/drawingml/2006/table">
            <a:tbl>
              <a:tblPr firstRow="1" bandRow="1">
                <a:tableStyleId>{5C22544A-7EE6-4342-B048-85BDC9FD1C3A}</a:tableStyleId>
              </a:tblPr>
              <a:tblGrid>
                <a:gridCol w="4440296">
                  <a:extLst>
                    <a:ext uri="{9D8B030D-6E8A-4147-A177-3AD203B41FA5}">
                      <a16:colId xmlns:a16="http://schemas.microsoft.com/office/drawing/2014/main" val="1651340526"/>
                    </a:ext>
                  </a:extLst>
                </a:gridCol>
                <a:gridCol w="11622664">
                  <a:extLst>
                    <a:ext uri="{9D8B030D-6E8A-4147-A177-3AD203B41FA5}">
                      <a16:colId xmlns:a16="http://schemas.microsoft.com/office/drawing/2014/main" val="2921355951"/>
                    </a:ext>
                  </a:extLst>
                </a:gridCol>
              </a:tblGrid>
              <a:tr h="1211786">
                <a:tc>
                  <a:txBody>
                    <a:bodyPr/>
                    <a:lstStyle/>
                    <a:p>
                      <a:pPr algn="l"/>
                      <a:r>
                        <a:rPr lang="ru-RU" sz="2400" u="sng" dirty="0">
                          <a:latin typeface="+mj-lt"/>
                        </a:rPr>
                        <a:t>об отклонении апелляции и сохранении выставленных баллов </a:t>
                      </a:r>
                    </a:p>
                  </a:txBody>
                  <a:tcPr/>
                </a:tc>
                <a:tc>
                  <a:txBody>
                    <a:bodyPr/>
                    <a:lstStyle/>
                    <a:p>
                      <a:pPr algn="l"/>
                      <a:r>
                        <a:rPr lang="ru-RU" sz="2400" u="sng" dirty="0">
                          <a:latin typeface="+mj-lt"/>
                        </a:rPr>
                        <a:t>об удовлетворении апелляции и изменении баллов</a:t>
                      </a:r>
                    </a:p>
                    <a:p>
                      <a:pPr marL="342900" indent="-342900" algn="l">
                        <a:buFont typeface="Wingdings" panose="05000000000000000000" pitchFamily="2" charset="2"/>
                        <a:buChar char="ü"/>
                      </a:pPr>
                      <a:r>
                        <a:rPr lang="ru-RU" sz="2400" dirty="0">
                          <a:latin typeface="+mj-lt"/>
                        </a:rPr>
                        <a:t>в случае удовлетворения апелляции количество ранее выставленных баллов может измениться как в сторону увеличения, так и в сторону уменьшения количества баллов</a:t>
                      </a:r>
                    </a:p>
                  </a:txBody>
                  <a:tcPr/>
                </a:tc>
                <a:extLst>
                  <a:ext uri="{0D108BD9-81ED-4DB2-BD59-A6C34878D82A}">
                    <a16:rowId xmlns:a16="http://schemas.microsoft.com/office/drawing/2014/main" val="1823462202"/>
                  </a:ext>
                </a:extLst>
              </a:tr>
            </a:tbl>
          </a:graphicData>
        </a:graphic>
      </p:graphicFrame>
    </p:spTree>
    <p:extLst>
      <p:ext uri="{BB962C8B-B14F-4D97-AF65-F5344CB8AC3E}">
        <p14:creationId xmlns:p14="http://schemas.microsoft.com/office/powerpoint/2010/main" val="2973485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Object 15" descr="preencoded.png">
            <a:extLst>
              <a:ext uri="{FF2B5EF4-FFF2-40B4-BE49-F238E27FC236}">
                <a16:creationId xmlns:a16="http://schemas.microsoft.com/office/drawing/2014/main" id="{F90CDEA8-BABC-49E4-A684-F0B5EEC7FDB0}"/>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513364" y="6997333"/>
            <a:ext cx="8790046" cy="3224466"/>
          </a:xfrm>
          <a:prstGeom prst="rect">
            <a:avLst/>
          </a:prstGeom>
        </p:spPr>
      </p:pic>
      <p:pic>
        <p:nvPicPr>
          <p:cNvPr id="11" name="Object 4" descr="preencoded.png">
            <a:extLst>
              <a:ext uri="{FF2B5EF4-FFF2-40B4-BE49-F238E27FC236}">
                <a16:creationId xmlns:a16="http://schemas.microsoft.com/office/drawing/2014/main" id="{D06ABDB2-4809-4A2C-97DA-E298DBE98ADB}"/>
              </a:ext>
            </a:extLst>
          </p:cNvPr>
          <p:cNvPicPr>
            <a:picLocks noChangeAspect="1"/>
          </p:cNvPicPr>
          <p:nvPr/>
        </p:nvPicPr>
        <p:blipFill>
          <a:blip r:embed="rId5"/>
          <a:srcRect/>
          <a:stretch/>
        </p:blipFill>
        <p:spPr>
          <a:xfrm flipH="1">
            <a:off x="-1" y="4613564"/>
            <a:ext cx="7190290" cy="5673436"/>
          </a:xfrm>
          <a:prstGeom prst="rect">
            <a:avLst/>
          </a:prstGeom>
        </p:spPr>
      </p:pic>
      <p:pic>
        <p:nvPicPr>
          <p:cNvPr id="10" name="Object 3" descr="preencoded.png">
            <a:extLst>
              <a:ext uri="{FF2B5EF4-FFF2-40B4-BE49-F238E27FC236}">
                <a16:creationId xmlns:a16="http://schemas.microsoft.com/office/drawing/2014/main" id="{3660A94A-1B5A-4DCD-965D-BB9A0DB110B6}"/>
              </a:ext>
            </a:extLst>
          </p:cNvPr>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289559" y="1539894"/>
            <a:ext cx="17601149" cy="5407006"/>
          </a:xfrm>
          <a:prstGeom prst="rect">
            <a:avLst/>
          </a:prstGeom>
        </p:spPr>
      </p:pic>
      <p:sp>
        <p:nvSpPr>
          <p:cNvPr id="13" name="Object12"/>
          <p:cNvSpPr/>
          <p:nvPr/>
        </p:nvSpPr>
        <p:spPr>
          <a:xfrm>
            <a:off x="1714181" y="422136"/>
            <a:ext cx="14859638" cy="843629"/>
          </a:xfrm>
          <a:prstGeom prst="rect">
            <a:avLst/>
          </a:prstGeom>
          <a:noFill/>
          <a:ln/>
        </p:spPr>
        <p:txBody>
          <a:bodyPr wrap="square" lIns="0" tIns="0" rIns="0" bIns="0" rtlCol="0" anchor="t">
            <a:spAutoFit/>
          </a:bodyPr>
          <a:lstStyle/>
          <a:p>
            <a:pPr algn="l">
              <a:lnSpc>
                <a:spcPts val="6800"/>
              </a:lnSpc>
            </a:pPr>
            <a:r>
              <a:rPr lang="ru-RU" sz="5600" dirty="0">
                <a:solidFill>
                  <a:srgbClr val="000000"/>
                </a:solidFill>
                <a:ea typeface="Inter Medium" pitchFamily="34" charset="-122"/>
              </a:rPr>
              <a:t> Аннулирование результатов ЕГЭ</a:t>
            </a:r>
            <a:endParaRPr lang="en-US" sz="5600" dirty="0">
              <a:ea typeface="Inter Medium" pitchFamily="34" charset="-122"/>
            </a:endParaRPr>
          </a:p>
        </p:txBody>
      </p:sp>
      <p:sp>
        <p:nvSpPr>
          <p:cNvPr id="29" name="Object24">
            <a:extLst>
              <a:ext uri="{FF2B5EF4-FFF2-40B4-BE49-F238E27FC236}">
                <a16:creationId xmlns:a16="http://schemas.microsoft.com/office/drawing/2014/main" id="{2582090B-7002-43CE-9123-CF547CA9EFA6}"/>
              </a:ext>
            </a:extLst>
          </p:cNvPr>
          <p:cNvSpPr/>
          <p:nvPr/>
        </p:nvSpPr>
        <p:spPr>
          <a:xfrm>
            <a:off x="1036320" y="1544602"/>
            <a:ext cx="16142005" cy="4549772"/>
          </a:xfrm>
          <a:prstGeom prst="rect">
            <a:avLst/>
          </a:prstGeom>
          <a:noFill/>
          <a:ln/>
        </p:spPr>
        <p:txBody>
          <a:bodyPr wrap="square" lIns="0" tIns="0" rIns="0" bIns="0" rtlCol="0" anchor="t">
            <a:spAutoFit/>
          </a:bodyPr>
          <a:lstStyle/>
          <a:p>
            <a:pPr>
              <a:lnSpc>
                <a:spcPct val="107000"/>
              </a:lnSpc>
              <a:spcAft>
                <a:spcPts val="800"/>
              </a:spcAft>
              <a:tabLst>
                <a:tab pos="2250440" algn="l"/>
              </a:tabLst>
            </a:pPr>
            <a:endParaRPr lang="ru-RU" sz="2400" b="1" dirty="0">
              <a:solidFill>
                <a:schemeClr val="bg1"/>
              </a:solidFill>
              <a:latin typeface="+mj-lt"/>
              <a:ea typeface="Inter Bold" pitchFamily="34" charset="-122"/>
            </a:endParaRPr>
          </a:p>
          <a:p>
            <a:pPr marL="342900" indent="-342900">
              <a:lnSpc>
                <a:spcPct val="107000"/>
              </a:lnSpc>
              <a:spcAft>
                <a:spcPts val="800"/>
              </a:spcAft>
              <a:buFont typeface="Wingdings" panose="05000000000000000000" pitchFamily="2" charset="2"/>
              <a:buChar char="Ø"/>
              <a:tabLst>
                <a:tab pos="2250440" algn="l"/>
              </a:tabLst>
            </a:pPr>
            <a:r>
              <a:rPr lang="ru-RU" sz="2400" b="1" dirty="0">
                <a:solidFill>
                  <a:schemeClr val="bg1"/>
                </a:solidFill>
                <a:latin typeface="+mj-lt"/>
                <a:ea typeface="Inter Bold" pitchFamily="34" charset="-122"/>
              </a:rPr>
              <a:t>В день проведения экзамена участникам экзамена в ППЭ запрещается:</a:t>
            </a:r>
          </a:p>
          <a:p>
            <a:pPr marL="898525" indent="-365125">
              <a:lnSpc>
                <a:spcPct val="107000"/>
              </a:lnSpc>
              <a:spcAft>
                <a:spcPts val="800"/>
              </a:spcAft>
              <a:buFont typeface="Wingdings" panose="05000000000000000000" pitchFamily="2" charset="2"/>
              <a:buChar char="ü"/>
              <a:tabLst>
                <a:tab pos="2250440" algn="l"/>
              </a:tabLst>
            </a:pPr>
            <a:r>
              <a:rPr lang="ru-RU" sz="2400" b="1" dirty="0">
                <a:solidFill>
                  <a:schemeClr val="bg1"/>
                </a:solidFill>
                <a:latin typeface="+mj-lt"/>
                <a:ea typeface="Inter Bold" pitchFamily="34" charset="-122"/>
              </a:rPr>
              <a:t>иметь при себе средства связи, электронно-вычислительную технику, фото-, аудио- и видеоаппаратуру, справочные материалы, письменные заметки и иные средства хранения и передачи информации</a:t>
            </a:r>
          </a:p>
          <a:p>
            <a:pPr marL="898525" indent="-365125">
              <a:lnSpc>
                <a:spcPct val="107000"/>
              </a:lnSpc>
              <a:spcAft>
                <a:spcPts val="800"/>
              </a:spcAft>
              <a:buFont typeface="Wingdings" panose="05000000000000000000" pitchFamily="2" charset="2"/>
              <a:buChar char="ü"/>
              <a:tabLst>
                <a:tab pos="2250440" algn="l"/>
              </a:tabLst>
            </a:pPr>
            <a:r>
              <a:rPr lang="ru-RU" sz="2400" b="1" dirty="0">
                <a:solidFill>
                  <a:schemeClr val="bg1"/>
                </a:solidFill>
                <a:latin typeface="+mj-lt"/>
                <a:ea typeface="Inter Bold" pitchFamily="34" charset="-122"/>
              </a:rPr>
              <a:t>выносить из аудиторий и ППЭ экзаменационные материалы на бумажном или электронном носителях, фотографировать экзаменационные материалы</a:t>
            </a:r>
          </a:p>
          <a:p>
            <a:pPr marL="342900" indent="-342900">
              <a:lnSpc>
                <a:spcPct val="107000"/>
              </a:lnSpc>
              <a:spcAft>
                <a:spcPts val="800"/>
              </a:spcAft>
              <a:buFont typeface="Wingdings" panose="05000000000000000000" pitchFamily="2" charset="2"/>
              <a:buChar char="Ø"/>
              <a:tabLst>
                <a:tab pos="2250440" algn="l"/>
              </a:tabLst>
            </a:pPr>
            <a:r>
              <a:rPr lang="ru-RU" sz="2400" b="1" dirty="0">
                <a:solidFill>
                  <a:schemeClr val="bg1"/>
                </a:solidFill>
                <a:latin typeface="+mj-lt"/>
                <a:ea typeface="Inter Bold" pitchFamily="34" charset="-122"/>
              </a:rPr>
              <a:t>Участники, допустившие нарушение, удаляются с экзамена, результаты аннулируются</a:t>
            </a:r>
          </a:p>
          <a:p>
            <a:pPr>
              <a:lnSpc>
                <a:spcPct val="107000"/>
              </a:lnSpc>
              <a:spcAft>
                <a:spcPts val="800"/>
              </a:spcAft>
              <a:tabLst>
                <a:tab pos="2250440" algn="l"/>
              </a:tabLst>
            </a:pPr>
            <a:endParaRPr lang="ru-RU" sz="2400" b="1" dirty="0">
              <a:solidFill>
                <a:schemeClr val="bg1"/>
              </a:solidFill>
              <a:latin typeface="+mj-lt"/>
              <a:ea typeface="Inter Bold" pitchFamily="34" charset="-122"/>
            </a:endParaRPr>
          </a:p>
          <a:p>
            <a:pPr marL="342900" indent="-342900">
              <a:lnSpc>
                <a:spcPct val="107000"/>
              </a:lnSpc>
              <a:spcAft>
                <a:spcPts val="800"/>
              </a:spcAft>
              <a:buFont typeface="Wingdings" panose="05000000000000000000" pitchFamily="2" charset="2"/>
              <a:buChar char="Ø"/>
              <a:tabLst>
                <a:tab pos="2250440" algn="l"/>
              </a:tabLst>
            </a:pPr>
            <a:r>
              <a:rPr lang="ru-RU" sz="2400" b="1" dirty="0">
                <a:solidFill>
                  <a:schemeClr val="bg1"/>
                </a:solidFill>
                <a:latin typeface="+mj-lt"/>
                <a:ea typeface="Inter Bold" pitchFamily="34" charset="-122"/>
              </a:rPr>
              <a:t>Участникам ЕГЭ предоставляется право участия в ЕГЭ по учебным предметам, по которым было принято решение об аннулировании результатов, не ранее чем через год с года аннулирования результатов ЕГЭ</a:t>
            </a:r>
          </a:p>
        </p:txBody>
      </p:sp>
      <p:pic>
        <p:nvPicPr>
          <p:cNvPr id="3" name="Рисунок 2">
            <a:extLst>
              <a:ext uri="{FF2B5EF4-FFF2-40B4-BE49-F238E27FC236}">
                <a16:creationId xmlns:a16="http://schemas.microsoft.com/office/drawing/2014/main" id="{A56348DD-DA3F-47EC-B987-CDF980B930FC}"/>
              </a:ext>
            </a:extLst>
          </p:cNvPr>
          <p:cNvPicPr>
            <a:picLocks noChangeAspect="1"/>
          </p:cNvPicPr>
          <p:nvPr/>
        </p:nvPicPr>
        <p:blipFill>
          <a:blip r:embed="rId8"/>
          <a:stretch>
            <a:fillRect/>
          </a:stretch>
        </p:blipFill>
        <p:spPr>
          <a:xfrm>
            <a:off x="7316044" y="7614729"/>
            <a:ext cx="1774090" cy="1780186"/>
          </a:xfrm>
          <a:prstGeom prst="rect">
            <a:avLst/>
          </a:prstGeom>
        </p:spPr>
      </p:pic>
      <p:sp>
        <p:nvSpPr>
          <p:cNvPr id="18" name="TextBox 17">
            <a:extLst>
              <a:ext uri="{FF2B5EF4-FFF2-40B4-BE49-F238E27FC236}">
                <a16:creationId xmlns:a16="http://schemas.microsoft.com/office/drawing/2014/main" id="{CFDFEA2A-5B8C-4FDC-BBF9-ACA1BE1EDDAE}"/>
              </a:ext>
            </a:extLst>
          </p:cNvPr>
          <p:cNvSpPr txBox="1"/>
          <p:nvPr/>
        </p:nvSpPr>
        <p:spPr>
          <a:xfrm>
            <a:off x="12464883" y="7213574"/>
            <a:ext cx="2562544" cy="400110"/>
          </a:xfrm>
          <a:prstGeom prst="rect">
            <a:avLst/>
          </a:prstGeom>
          <a:noFill/>
        </p:spPr>
        <p:txBody>
          <a:bodyPr wrap="square">
            <a:spAutoFit/>
          </a:bodyPr>
          <a:lstStyle/>
          <a:p>
            <a:pPr algn="ctr">
              <a:tabLst>
                <a:tab pos="2250440" algn="l"/>
              </a:tabLst>
            </a:pPr>
            <a:r>
              <a:rPr lang="ru-RU" sz="2000" dirty="0">
                <a:ea typeface="Inter Bold" panose="020B0502030000000004" pitchFamily="34" charset="0"/>
              </a:rPr>
              <a:t>Нормативная база:</a:t>
            </a:r>
          </a:p>
        </p:txBody>
      </p:sp>
      <p:sp>
        <p:nvSpPr>
          <p:cNvPr id="15" name="Object20">
            <a:extLst>
              <a:ext uri="{FF2B5EF4-FFF2-40B4-BE49-F238E27FC236}">
                <a16:creationId xmlns:a16="http://schemas.microsoft.com/office/drawing/2014/main" id="{55352163-6B49-456B-8FA0-715E20C6E820}"/>
              </a:ext>
            </a:extLst>
          </p:cNvPr>
          <p:cNvSpPr/>
          <p:nvPr/>
        </p:nvSpPr>
        <p:spPr>
          <a:xfrm>
            <a:off x="10450348" y="7838955"/>
            <a:ext cx="7837652" cy="1563185"/>
          </a:xfrm>
          <a:prstGeom prst="rect">
            <a:avLst/>
          </a:prstGeom>
          <a:noFill/>
          <a:ln/>
        </p:spPr>
        <p:txBody>
          <a:bodyPr wrap="square" lIns="0" tIns="0" rIns="0" bIns="0" rtlCol="0" anchor="t">
            <a:spAutoFit/>
          </a:bodyPr>
          <a:lstStyle/>
          <a:p>
            <a:pPr>
              <a:lnSpc>
                <a:spcPct val="107000"/>
              </a:lnSpc>
              <a:spcAft>
                <a:spcPts val="800"/>
              </a:spcAft>
              <a:tabLst>
                <a:tab pos="2250440" algn="l"/>
              </a:tabLst>
            </a:pPr>
            <a:r>
              <a:rPr lang="ru-RU" sz="2400" b="1" dirty="0">
                <a:ea typeface="Inter Bold" panose="020B0502030000000004" pitchFamily="34" charset="0"/>
              </a:rPr>
              <a:t>Порядок проведения государственной итоговой аттестации по образовательным программам среднего общего образования, утв. Приказом </a:t>
            </a:r>
            <a:r>
              <a:rPr lang="ru-RU" sz="2400" b="1" dirty="0" err="1">
                <a:ea typeface="Inter Bold" panose="020B0502030000000004" pitchFamily="34" charset="0"/>
              </a:rPr>
              <a:t>Минпросвещения</a:t>
            </a:r>
            <a:r>
              <a:rPr lang="ru-RU" sz="2400" b="1" dirty="0">
                <a:ea typeface="Inter Bold" panose="020B0502030000000004" pitchFamily="34" charset="0"/>
              </a:rPr>
              <a:t> России N 190, Рособрнадзора N 1512 от 07.11.2018 </a:t>
            </a:r>
          </a:p>
        </p:txBody>
      </p:sp>
    </p:spTree>
    <p:extLst>
      <p:ext uri="{BB962C8B-B14F-4D97-AF65-F5344CB8AC3E}">
        <p14:creationId xmlns:p14="http://schemas.microsoft.com/office/powerpoint/2010/main" val="2631714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Object 15" descr="preencoded.png">
            <a:extLst>
              <a:ext uri="{FF2B5EF4-FFF2-40B4-BE49-F238E27FC236}">
                <a16:creationId xmlns:a16="http://schemas.microsoft.com/office/drawing/2014/main" id="{F90CDEA8-BABC-49E4-A684-F0B5EEC7FDB0}"/>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090134" y="6997333"/>
            <a:ext cx="9213276" cy="3224466"/>
          </a:xfrm>
          <a:prstGeom prst="rect">
            <a:avLst/>
          </a:prstGeom>
        </p:spPr>
      </p:pic>
      <p:pic>
        <p:nvPicPr>
          <p:cNvPr id="11" name="Object 4" descr="preencoded.png">
            <a:extLst>
              <a:ext uri="{FF2B5EF4-FFF2-40B4-BE49-F238E27FC236}">
                <a16:creationId xmlns:a16="http://schemas.microsoft.com/office/drawing/2014/main" id="{D06ABDB2-4809-4A2C-97DA-E298DBE98ADB}"/>
              </a:ext>
            </a:extLst>
          </p:cNvPr>
          <p:cNvPicPr>
            <a:picLocks noChangeAspect="1"/>
          </p:cNvPicPr>
          <p:nvPr/>
        </p:nvPicPr>
        <p:blipFill>
          <a:blip r:embed="rId5"/>
          <a:srcRect/>
          <a:stretch/>
        </p:blipFill>
        <p:spPr>
          <a:xfrm flipH="1">
            <a:off x="-1" y="4613564"/>
            <a:ext cx="7190290" cy="5673436"/>
          </a:xfrm>
          <a:prstGeom prst="rect">
            <a:avLst/>
          </a:prstGeom>
        </p:spPr>
      </p:pic>
      <p:pic>
        <p:nvPicPr>
          <p:cNvPr id="10" name="Object 3" descr="preencoded.png">
            <a:extLst>
              <a:ext uri="{FF2B5EF4-FFF2-40B4-BE49-F238E27FC236}">
                <a16:creationId xmlns:a16="http://schemas.microsoft.com/office/drawing/2014/main" id="{3660A94A-1B5A-4DCD-965D-BB9A0DB110B6}"/>
              </a:ext>
            </a:extLst>
          </p:cNvPr>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289559" y="1539894"/>
            <a:ext cx="17601149" cy="5407006"/>
          </a:xfrm>
          <a:prstGeom prst="rect">
            <a:avLst/>
          </a:prstGeom>
        </p:spPr>
      </p:pic>
      <p:sp>
        <p:nvSpPr>
          <p:cNvPr id="13" name="Object12"/>
          <p:cNvSpPr/>
          <p:nvPr/>
        </p:nvSpPr>
        <p:spPr>
          <a:xfrm>
            <a:off x="1714181" y="422136"/>
            <a:ext cx="14859638" cy="843629"/>
          </a:xfrm>
          <a:prstGeom prst="rect">
            <a:avLst/>
          </a:prstGeom>
          <a:noFill/>
          <a:ln/>
        </p:spPr>
        <p:txBody>
          <a:bodyPr wrap="square" lIns="0" tIns="0" rIns="0" bIns="0" rtlCol="0" anchor="t">
            <a:spAutoFit/>
          </a:bodyPr>
          <a:lstStyle/>
          <a:p>
            <a:pPr algn="l">
              <a:lnSpc>
                <a:spcPts val="6800"/>
              </a:lnSpc>
            </a:pPr>
            <a:r>
              <a:rPr lang="ru-RU" sz="5600" dirty="0">
                <a:solidFill>
                  <a:srgbClr val="000000"/>
                </a:solidFill>
                <a:ea typeface="Inter Medium" pitchFamily="34" charset="-122"/>
              </a:rPr>
              <a:t> Обжалование (оспаривание) в суде</a:t>
            </a:r>
            <a:endParaRPr lang="en-US" sz="5600" dirty="0">
              <a:ea typeface="Inter Medium" pitchFamily="34" charset="-122"/>
            </a:endParaRPr>
          </a:p>
        </p:txBody>
      </p:sp>
      <p:sp>
        <p:nvSpPr>
          <p:cNvPr id="29" name="Object24">
            <a:extLst>
              <a:ext uri="{FF2B5EF4-FFF2-40B4-BE49-F238E27FC236}">
                <a16:creationId xmlns:a16="http://schemas.microsoft.com/office/drawing/2014/main" id="{2582090B-7002-43CE-9123-CF547CA9EFA6}"/>
              </a:ext>
            </a:extLst>
          </p:cNvPr>
          <p:cNvSpPr/>
          <p:nvPr/>
        </p:nvSpPr>
        <p:spPr>
          <a:xfrm>
            <a:off x="1019130" y="1814720"/>
            <a:ext cx="16142005" cy="3862019"/>
          </a:xfrm>
          <a:prstGeom prst="rect">
            <a:avLst/>
          </a:prstGeom>
          <a:noFill/>
          <a:ln/>
        </p:spPr>
        <p:txBody>
          <a:bodyPr wrap="square" lIns="0" tIns="0" rIns="0" bIns="0" rtlCol="0" anchor="t">
            <a:spAutoFit/>
          </a:bodyPr>
          <a:lstStyle/>
          <a:p>
            <a:pPr>
              <a:lnSpc>
                <a:spcPct val="107000"/>
              </a:lnSpc>
              <a:spcAft>
                <a:spcPts val="800"/>
              </a:spcAft>
              <a:tabLst>
                <a:tab pos="2250440" algn="l"/>
              </a:tabLst>
            </a:pPr>
            <a:endParaRPr lang="ru-RU" sz="2400" b="1" dirty="0">
              <a:solidFill>
                <a:schemeClr val="bg1"/>
              </a:solidFill>
              <a:latin typeface="+mj-lt"/>
              <a:ea typeface="Inter Bold" pitchFamily="34" charset="-122"/>
            </a:endParaRPr>
          </a:p>
          <a:p>
            <a:pPr marL="342900" indent="-342900">
              <a:lnSpc>
                <a:spcPct val="107000"/>
              </a:lnSpc>
              <a:spcAft>
                <a:spcPts val="800"/>
              </a:spcAft>
              <a:buFont typeface="Wingdings" panose="05000000000000000000" pitchFamily="2" charset="2"/>
              <a:buChar char="Ø"/>
              <a:tabLst>
                <a:tab pos="2250440" algn="l"/>
              </a:tabLst>
            </a:pPr>
            <a:r>
              <a:rPr lang="ru-RU" sz="2400" b="1" dirty="0">
                <a:solidFill>
                  <a:schemeClr val="bg1"/>
                </a:solidFill>
                <a:latin typeface="+mj-lt"/>
                <a:ea typeface="Inter Bold" pitchFamily="34" charset="-122"/>
              </a:rPr>
              <a:t>Обжалование (оспаривание) результатов ЕГЭ в судебном порядке:</a:t>
            </a:r>
          </a:p>
          <a:p>
            <a:pPr marL="898525" indent="-365125">
              <a:lnSpc>
                <a:spcPct val="107000"/>
              </a:lnSpc>
              <a:spcAft>
                <a:spcPts val="800"/>
              </a:spcAft>
              <a:buFont typeface="Wingdings" panose="05000000000000000000" pitchFamily="2" charset="2"/>
              <a:buChar char="ü"/>
              <a:tabLst>
                <a:tab pos="2250440" algn="l"/>
              </a:tabLst>
            </a:pPr>
            <a:r>
              <a:rPr lang="ru-RU" sz="2400" b="1" dirty="0">
                <a:solidFill>
                  <a:schemeClr val="bg1"/>
                </a:solidFill>
                <a:latin typeface="+mj-lt"/>
                <a:ea typeface="Inter Bold" pitchFamily="34" charset="-122"/>
              </a:rPr>
              <a:t>при отклонении апелляции</a:t>
            </a:r>
          </a:p>
          <a:p>
            <a:pPr marL="898525" indent="-365125">
              <a:lnSpc>
                <a:spcPct val="107000"/>
              </a:lnSpc>
              <a:spcAft>
                <a:spcPts val="800"/>
              </a:spcAft>
              <a:buFont typeface="Wingdings" panose="05000000000000000000" pitchFamily="2" charset="2"/>
              <a:buChar char="ü"/>
              <a:tabLst>
                <a:tab pos="2250440" algn="l"/>
              </a:tabLst>
            </a:pPr>
            <a:r>
              <a:rPr lang="ru-RU" sz="2400" b="1" dirty="0">
                <a:solidFill>
                  <a:schemeClr val="bg1"/>
                </a:solidFill>
                <a:latin typeface="+mj-lt"/>
                <a:ea typeface="Inter Bold" pitchFamily="34" charset="-122"/>
              </a:rPr>
              <a:t>при удалении и аннулировании результатов ЕГЭ</a:t>
            </a:r>
          </a:p>
          <a:p>
            <a:pPr marL="342900" indent="-342900">
              <a:lnSpc>
                <a:spcPct val="107000"/>
              </a:lnSpc>
              <a:spcAft>
                <a:spcPts val="800"/>
              </a:spcAft>
              <a:buFont typeface="Wingdings" panose="05000000000000000000" pitchFamily="2" charset="2"/>
              <a:buChar char="Ø"/>
              <a:tabLst>
                <a:tab pos="2250440" algn="l"/>
              </a:tabLst>
            </a:pPr>
            <a:r>
              <a:rPr lang="ru-RU" sz="2400" b="1" dirty="0">
                <a:solidFill>
                  <a:schemeClr val="bg1"/>
                </a:solidFill>
                <a:latin typeface="+mj-lt"/>
                <a:ea typeface="Inter Bold" pitchFamily="34" charset="-122"/>
              </a:rPr>
              <a:t>Рассматривается судами по правилам главы 22 Кодекса административного судопроизводства Российской Федерации</a:t>
            </a:r>
          </a:p>
          <a:p>
            <a:pPr marL="342900" indent="-342900">
              <a:lnSpc>
                <a:spcPct val="107000"/>
              </a:lnSpc>
              <a:spcAft>
                <a:spcPts val="800"/>
              </a:spcAft>
              <a:buFont typeface="Wingdings" panose="05000000000000000000" pitchFamily="2" charset="2"/>
              <a:buChar char="Ø"/>
              <a:tabLst>
                <a:tab pos="2250440" algn="l"/>
              </a:tabLst>
            </a:pPr>
            <a:r>
              <a:rPr lang="ru-RU" sz="2400" b="1" dirty="0">
                <a:solidFill>
                  <a:schemeClr val="bg1"/>
                </a:solidFill>
                <a:latin typeface="+mj-lt"/>
                <a:ea typeface="Inter Bold" pitchFamily="34" charset="-122"/>
              </a:rPr>
              <a:t>Административные истцы:</a:t>
            </a:r>
          </a:p>
          <a:p>
            <a:pPr marL="722313" indent="-279400">
              <a:lnSpc>
                <a:spcPct val="107000"/>
              </a:lnSpc>
              <a:spcAft>
                <a:spcPts val="800"/>
              </a:spcAft>
              <a:buFont typeface="Wingdings" panose="05000000000000000000" pitchFamily="2" charset="2"/>
              <a:buChar char="ü"/>
              <a:tabLst>
                <a:tab pos="2250440" algn="l"/>
              </a:tabLst>
            </a:pPr>
            <a:r>
              <a:rPr lang="ru-RU" sz="2400" b="1" dirty="0">
                <a:solidFill>
                  <a:schemeClr val="bg1"/>
                </a:solidFill>
                <a:latin typeface="+mj-lt"/>
                <a:ea typeface="Inter Bold" pitchFamily="34" charset="-122"/>
              </a:rPr>
              <a:t> участник ЕГЭ достигший на момент подачи административного иска 18-летнего возраста</a:t>
            </a:r>
          </a:p>
          <a:p>
            <a:pPr marL="722313" indent="-279400">
              <a:lnSpc>
                <a:spcPct val="107000"/>
              </a:lnSpc>
              <a:spcAft>
                <a:spcPts val="800"/>
              </a:spcAft>
              <a:buFont typeface="Wingdings" panose="05000000000000000000" pitchFamily="2" charset="2"/>
              <a:buChar char="ü"/>
              <a:tabLst>
                <a:tab pos="2250440" algn="l"/>
              </a:tabLst>
            </a:pPr>
            <a:r>
              <a:rPr lang="ru-RU" sz="2400" b="1" dirty="0">
                <a:solidFill>
                  <a:schemeClr val="bg1"/>
                </a:solidFill>
                <a:latin typeface="+mj-lt"/>
                <a:ea typeface="Inter Bold" pitchFamily="34" charset="-122"/>
              </a:rPr>
              <a:t>законный представитель (в случае недостижения совершеннолетия  участником ЕГЭ на момент подачи иска)</a:t>
            </a:r>
          </a:p>
        </p:txBody>
      </p:sp>
      <p:pic>
        <p:nvPicPr>
          <p:cNvPr id="3" name="Рисунок 2">
            <a:extLst>
              <a:ext uri="{FF2B5EF4-FFF2-40B4-BE49-F238E27FC236}">
                <a16:creationId xmlns:a16="http://schemas.microsoft.com/office/drawing/2014/main" id="{A56348DD-DA3F-47EC-B987-CDF980B930FC}"/>
              </a:ext>
            </a:extLst>
          </p:cNvPr>
          <p:cNvPicPr>
            <a:picLocks noChangeAspect="1"/>
          </p:cNvPicPr>
          <p:nvPr/>
        </p:nvPicPr>
        <p:blipFill>
          <a:blip r:embed="rId8"/>
          <a:stretch>
            <a:fillRect/>
          </a:stretch>
        </p:blipFill>
        <p:spPr>
          <a:xfrm>
            <a:off x="7316044" y="7614729"/>
            <a:ext cx="1774090" cy="1780186"/>
          </a:xfrm>
          <a:prstGeom prst="rect">
            <a:avLst/>
          </a:prstGeom>
        </p:spPr>
      </p:pic>
      <p:sp>
        <p:nvSpPr>
          <p:cNvPr id="18" name="TextBox 17">
            <a:extLst>
              <a:ext uri="{FF2B5EF4-FFF2-40B4-BE49-F238E27FC236}">
                <a16:creationId xmlns:a16="http://schemas.microsoft.com/office/drawing/2014/main" id="{CFDFEA2A-5B8C-4FDC-BBF9-ACA1BE1EDDAE}"/>
              </a:ext>
            </a:extLst>
          </p:cNvPr>
          <p:cNvSpPr txBox="1"/>
          <p:nvPr/>
        </p:nvSpPr>
        <p:spPr>
          <a:xfrm>
            <a:off x="12464883" y="7213574"/>
            <a:ext cx="2562544" cy="400110"/>
          </a:xfrm>
          <a:prstGeom prst="rect">
            <a:avLst/>
          </a:prstGeom>
          <a:noFill/>
        </p:spPr>
        <p:txBody>
          <a:bodyPr wrap="square">
            <a:spAutoFit/>
          </a:bodyPr>
          <a:lstStyle/>
          <a:p>
            <a:pPr algn="ctr">
              <a:tabLst>
                <a:tab pos="2250440" algn="l"/>
              </a:tabLst>
            </a:pPr>
            <a:r>
              <a:rPr lang="ru-RU" sz="2000" dirty="0">
                <a:ea typeface="Inter Bold" panose="020B0502030000000004" pitchFamily="34" charset="0"/>
              </a:rPr>
              <a:t>Нормативная база:</a:t>
            </a:r>
          </a:p>
        </p:txBody>
      </p:sp>
      <p:sp>
        <p:nvSpPr>
          <p:cNvPr id="15" name="Object20">
            <a:extLst>
              <a:ext uri="{FF2B5EF4-FFF2-40B4-BE49-F238E27FC236}">
                <a16:creationId xmlns:a16="http://schemas.microsoft.com/office/drawing/2014/main" id="{55352163-6B49-456B-8FA0-715E20C6E820}"/>
              </a:ext>
            </a:extLst>
          </p:cNvPr>
          <p:cNvSpPr/>
          <p:nvPr/>
        </p:nvSpPr>
        <p:spPr>
          <a:xfrm>
            <a:off x="10053056" y="7589991"/>
            <a:ext cx="7837652" cy="2060949"/>
          </a:xfrm>
          <a:prstGeom prst="rect">
            <a:avLst/>
          </a:prstGeom>
          <a:noFill/>
          <a:ln/>
        </p:spPr>
        <p:txBody>
          <a:bodyPr wrap="square" lIns="0" tIns="0" rIns="0" bIns="0" rtlCol="0" anchor="t">
            <a:spAutoFit/>
          </a:bodyPr>
          <a:lstStyle/>
          <a:p>
            <a:pPr>
              <a:lnSpc>
                <a:spcPct val="107000"/>
              </a:lnSpc>
              <a:spcAft>
                <a:spcPts val="800"/>
              </a:spcAft>
              <a:tabLst>
                <a:tab pos="2250440" algn="l"/>
              </a:tabLst>
            </a:pPr>
            <a:r>
              <a:rPr lang="ru-RU" sz="2400" b="1" dirty="0">
                <a:ea typeface="Inter Bold" panose="020B0502030000000004" pitchFamily="34" charset="0"/>
              </a:rPr>
              <a:t>Обобщение судебной практики по административным делам об оспаривании решений государственных экзаменационных и конфликтных комиссий субъектов Российской Федерации</a:t>
            </a:r>
          </a:p>
          <a:p>
            <a:pPr>
              <a:lnSpc>
                <a:spcPct val="107000"/>
              </a:lnSpc>
              <a:spcAft>
                <a:spcPts val="800"/>
              </a:spcAft>
              <a:tabLst>
                <a:tab pos="2250440" algn="l"/>
              </a:tabLst>
            </a:pPr>
            <a:r>
              <a:rPr lang="ru-RU" sz="2400" b="1" dirty="0">
                <a:ea typeface="Inter Bold" panose="020B0502030000000004" pitchFamily="34" charset="0"/>
              </a:rPr>
              <a:t>(утв. Президиумом Верховного Суда РФ 01.06.2017)</a:t>
            </a:r>
          </a:p>
        </p:txBody>
      </p:sp>
    </p:spTree>
    <p:extLst>
      <p:ext uri="{BB962C8B-B14F-4D97-AF65-F5344CB8AC3E}">
        <p14:creationId xmlns:p14="http://schemas.microsoft.com/office/powerpoint/2010/main" val="12108330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4406</TotalTime>
  <Words>2489</Words>
  <Application>Microsoft Office PowerPoint</Application>
  <PresentationFormat>Произвольный</PresentationFormat>
  <Paragraphs>247</Paragraphs>
  <Slides>18</Slides>
  <Notes>18</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18</vt:i4>
      </vt:variant>
    </vt:vector>
  </HeadingPairs>
  <TitlesOfParts>
    <vt:vector size="23" baseType="lpstr">
      <vt:lpstr>Arial</vt:lpstr>
      <vt:lpstr>Calibri</vt:lpstr>
      <vt:lpstr>Calibri Light</vt:lpstr>
      <vt:lpstr>Wingdings</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lastModifiedBy>Елена Савичева</cp:lastModifiedBy>
  <cp:revision>94</cp:revision>
  <dcterms:created xsi:type="dcterms:W3CDTF">2021-03-12T15:49:19Z</dcterms:created>
  <dcterms:modified xsi:type="dcterms:W3CDTF">2022-04-28T10:59:22Z</dcterms:modified>
</cp:coreProperties>
</file>