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8" r:id="rId9"/>
    <p:sldId id="269" r:id="rId10"/>
    <p:sldId id="270" r:id="rId11"/>
    <p:sldId id="271" r:id="rId12"/>
    <p:sldId id="272" r:id="rId13"/>
    <p:sldId id="273" r:id="rId14"/>
    <p:sldId id="275" r:id="rId15"/>
    <p:sldId id="276" r:id="rId16"/>
    <p:sldId id="274" r:id="rId17"/>
    <p:sldId id="265" r:id="rId18"/>
  </p:sldIdLst>
  <p:sldSz cx="12192000" cy="6858000"/>
  <p:notesSz cx="6805613" cy="99441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6">
          <p15:clr>
            <a:srgbClr val="A4A3A4"/>
          </p15:clr>
        </p15:guide>
        <p15:guide id="2" orient="horz" pos="3725">
          <p15:clr>
            <a:srgbClr val="A4A3A4"/>
          </p15:clr>
        </p15:guide>
        <p15:guide id="3" orient="horz" pos="3249">
          <p15:clr>
            <a:srgbClr val="A4A3A4"/>
          </p15:clr>
        </p15:guide>
        <p15:guide id="4" pos="302">
          <p15:clr>
            <a:srgbClr val="A4A3A4"/>
          </p15:clr>
        </p15:guide>
        <p15:guide id="5" pos="7401">
          <p15:clr>
            <a:srgbClr val="A4A3A4"/>
          </p15:clr>
        </p15:guide>
        <p15:guide id="6" pos="1844">
          <p15:clr>
            <a:srgbClr val="A4A3A4"/>
          </p15:clr>
        </p15:guide>
        <p15:guide id="7" pos="3318">
          <p15:clr>
            <a:srgbClr val="A4A3A4"/>
          </p15:clr>
        </p15:guide>
        <p15:guide id="8" pos="4747">
          <p15:clr>
            <a:srgbClr val="A4A3A4"/>
          </p15:clr>
        </p15:guide>
        <p15:guide id="9" pos="6040">
          <p15:clr>
            <a:srgbClr val="A4A3A4"/>
          </p15:clr>
        </p15:guide>
        <p15:guide id="10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1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114"/>
      </p:cViewPr>
      <p:guideLst>
        <p:guide orient="horz" pos="436"/>
        <p:guide orient="horz" pos="3725"/>
        <p:guide orient="horz" pos="3249"/>
        <p:guide pos="302"/>
        <p:guide pos="7401"/>
        <p:guide pos="1844"/>
        <p:guide pos="3318"/>
        <p:guide pos="4747"/>
        <p:guide pos="604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2949099" cy="498932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3854940" y="0"/>
            <a:ext cx="2949099" cy="498932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pPr>
              <a:defRPr/>
            </a:pPr>
            <a:fld id="{DDBF8789-1979-4371-9085-ABA0C510A7FF}" type="datetimeFigureOut">
              <a:rPr lang="ru-RU"/>
              <a:t>27.11.2024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pPr>
              <a:defRPr/>
            </a:pPr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680562" y="4785599"/>
            <a:ext cx="5444490" cy="3915489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1" y="9445170"/>
            <a:ext cx="2949099" cy="498931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3854940" y="9445170"/>
            <a:ext cx="2949099" cy="498931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pPr>
              <a:defRPr/>
            </a:pPr>
            <a:fld id="{8BBC4957-3E6D-44F6-80D1-E054D6E6E008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603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69" name="Google Shape;1169;g2c6b33bed0f_0_262:notes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420688" y="1241425"/>
            <a:ext cx="59563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0" name="Google Shape;1170;g2c6b33bed0f_0_262:notes"/>
          <p:cNvSpPr txBox="1">
            <a:spLocks noGrp="1"/>
          </p:cNvSpPr>
          <p:nvPr>
            <p:ph type="body" idx="1"/>
          </p:nvPr>
        </p:nvSpPr>
        <p:spPr bwMode="auto">
          <a:xfrm>
            <a:off x="680244" y="4778673"/>
            <a:ext cx="5437200" cy="39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75" tIns="45625" rIns="91275" bIns="45625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1171" name="Google Shape;1171;g2c6b33bed0f_0_262:notes"/>
          <p:cNvSpPr txBox="1">
            <a:spLocks noGrp="1"/>
          </p:cNvSpPr>
          <p:nvPr>
            <p:ph type="sldNum" idx="12"/>
          </p:nvPr>
        </p:nvSpPr>
        <p:spPr bwMode="auto">
          <a:xfrm>
            <a:off x="3849955" y="9430546"/>
            <a:ext cx="29460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75" tIns="45625" rIns="91275" bIns="45625" anchor="b" anchorCtr="0">
            <a:noAutofit/>
          </a:bodyPr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fld id="{00000000-1234-1234-1234-123412341234}" type="slidenum">
              <a:rPr lang="ru-RU" sz="14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Arial"/>
                <a:ea typeface="+mn-ea"/>
                <a:cs typeface="Arial"/>
              </a:rPr>
              <a:t>1</a:t>
            </a:fld>
            <a:endParaRPr sz="1400" b="0" i="0" u="none" strike="noStrike" cap="none" spc="0">
              <a:ln>
                <a:noFill/>
              </a:ln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 bwMode="auto">
          <a:xfrm>
            <a:off x="680244" y="4778673"/>
            <a:ext cx="5437187" cy="3908525"/>
          </a:xfrm>
          <a:prstGeom prst="rect">
            <a:avLst/>
          </a:prstGeom>
        </p:spPr>
        <p:txBody>
          <a:bodyPr spcFirstLastPara="1" wrap="square" lIns="91275" tIns="45625" rIns="91275" bIns="45625" anchor="t" anchorCtr="0">
            <a:noAutofit/>
          </a:bodyPr>
          <a:lstStyle/>
          <a:p>
            <a:pPr marL="0" lvl="0" indent="0" algn="l">
              <a:spcBef>
                <a:spcPts val="36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420688" y="1241425"/>
            <a:ext cx="59563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01060491" name="Google Shape;107;p3:notes"/>
          <p:cNvSpPr txBox="1">
            <a:spLocks noGrp="1"/>
          </p:cNvSpPr>
          <p:nvPr>
            <p:ph type="body" idx="1"/>
          </p:nvPr>
        </p:nvSpPr>
        <p:spPr bwMode="auto">
          <a:xfrm>
            <a:off x="680243" y="4778672"/>
            <a:ext cx="5437187" cy="3908524"/>
          </a:xfrm>
          <a:prstGeom prst="rect">
            <a:avLst/>
          </a:prstGeom>
        </p:spPr>
        <p:txBody>
          <a:bodyPr spcFirstLastPara="1" wrap="square" lIns="91274" tIns="45624" rIns="91274" bIns="45624" anchor="t" anchorCtr="0">
            <a:noAutofit/>
          </a:bodyPr>
          <a:lstStyle/>
          <a:p>
            <a:pPr marL="0" lvl="0" indent="0" algn="l">
              <a:spcBef>
                <a:spcPts val="359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2021795294" name="Google Shape;108;p3:notes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420688" y="1241425"/>
            <a:ext cx="59563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13297073" name="Google Shape;107;p3:notes"/>
          <p:cNvSpPr txBox="1">
            <a:spLocks noGrp="1"/>
          </p:cNvSpPr>
          <p:nvPr>
            <p:ph type="body" idx="1"/>
          </p:nvPr>
        </p:nvSpPr>
        <p:spPr bwMode="auto">
          <a:xfrm>
            <a:off x="680242" y="4778671"/>
            <a:ext cx="5437186" cy="3908523"/>
          </a:xfrm>
          <a:prstGeom prst="rect">
            <a:avLst/>
          </a:prstGeom>
        </p:spPr>
        <p:txBody>
          <a:bodyPr spcFirstLastPara="1" wrap="square" lIns="91273" tIns="45623" rIns="91273" bIns="45623" anchor="t" anchorCtr="0">
            <a:noAutofit/>
          </a:bodyPr>
          <a:lstStyle/>
          <a:p>
            <a:pPr marL="0" lvl="0" indent="0" algn="l">
              <a:spcBef>
                <a:spcPts val="358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1131723489" name="Google Shape;108;p3:notes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420688" y="1241425"/>
            <a:ext cx="59563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693AD21-BD80-E753-3A71-66BD8EC2CFF7}" type="slidenum">
              <a:rPr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5150607-ACE8-3DD2-9E0D-ED5AFD7482AF}" type="slidenum">
              <a:rPr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24" name="Google Shape;1224;g2c6f0a5e03a_0_1726:notes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420688" y="1241425"/>
            <a:ext cx="59563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5" name="Google Shape;1225;g2c6f0a5e03a_0_1726:notes"/>
          <p:cNvSpPr txBox="1">
            <a:spLocks noGrp="1"/>
          </p:cNvSpPr>
          <p:nvPr>
            <p:ph type="body" idx="1"/>
          </p:nvPr>
        </p:nvSpPr>
        <p:spPr bwMode="auto">
          <a:xfrm>
            <a:off x="680244" y="4778673"/>
            <a:ext cx="5437200" cy="3908400"/>
          </a:xfrm>
          <a:prstGeom prst="rect">
            <a:avLst/>
          </a:prstGeom>
        </p:spPr>
        <p:txBody>
          <a:bodyPr spcFirstLastPara="1" wrap="square" lIns="91275" tIns="45625" rIns="91275" bIns="45625" anchor="t" anchorCtr="0">
            <a:noAutofit/>
          </a:bodyPr>
          <a:lstStyle/>
          <a:p>
            <a:pPr marL="0" lvl="0" indent="0" algn="l">
              <a:spcBef>
                <a:spcPts val="36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1226" name="Google Shape;1226;g2c6f0a5e03a_0_1726:notes"/>
          <p:cNvSpPr txBox="1">
            <a:spLocks noGrp="1"/>
          </p:cNvSpPr>
          <p:nvPr>
            <p:ph type="sldNum" idx="12"/>
          </p:nvPr>
        </p:nvSpPr>
        <p:spPr bwMode="auto">
          <a:xfrm>
            <a:off x="3849955" y="9430546"/>
            <a:ext cx="2946000" cy="497700"/>
          </a:xfrm>
          <a:prstGeom prst="rect">
            <a:avLst/>
          </a:prstGeom>
        </p:spPr>
        <p:txBody>
          <a:bodyPr spcFirstLastPara="1" wrap="square" lIns="91275" tIns="45625" rIns="91275" bIns="45625" anchor="b" anchorCtr="0">
            <a:noAutofit/>
          </a:bodyPr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fld id="{00000000-1234-1234-1234-123412341234}" type="slidenum">
              <a:rPr lang="ru-RU" sz="14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Arial"/>
                <a:cs typeface="Arial"/>
              </a:rPr>
              <a:t>17</a:t>
            </a:fld>
            <a:endParaRPr sz="1400" b="0" i="0" u="none" strike="noStrike" cap="none" spc="0">
              <a:ln>
                <a:noFill/>
              </a:ln>
              <a:solidFill>
                <a:srgbClr val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Серый фон" userDrawn="1">
  <p:cSld name="Серый фон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7" name="Google Shape;67;p62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62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0" y="0"/>
            <a:ext cx="12192000" cy="81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62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10405260" y="6190899"/>
            <a:ext cx="1410315" cy="50325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62"/>
          <p:cNvSpPr txBox="1">
            <a:spLocks noGrp="1"/>
          </p:cNvSpPr>
          <p:nvPr>
            <p:ph type="sldNum" idx="12"/>
          </p:nvPr>
        </p:nvSpPr>
        <p:spPr bwMode="auto">
          <a:xfrm>
            <a:off x="317150" y="6114707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buNone/>
              <a:defRPr sz="1100" b="1">
                <a:solidFill>
                  <a:srgbClr val="0C4C87"/>
                </a:solidFill>
              </a:defRPr>
            </a:lvl1pPr>
            <a:lvl2pPr lvl="1" algn="l">
              <a:buNone/>
              <a:defRPr sz="1100" b="1">
                <a:solidFill>
                  <a:srgbClr val="0C4C87"/>
                </a:solidFill>
              </a:defRPr>
            </a:lvl2pPr>
            <a:lvl3pPr lvl="2" algn="l">
              <a:buNone/>
              <a:defRPr sz="1100" b="1">
                <a:solidFill>
                  <a:srgbClr val="0C4C87"/>
                </a:solidFill>
              </a:defRPr>
            </a:lvl3pPr>
            <a:lvl4pPr lvl="3" algn="l">
              <a:buNone/>
              <a:defRPr sz="1100" b="1">
                <a:solidFill>
                  <a:srgbClr val="0C4C87"/>
                </a:solidFill>
              </a:defRPr>
            </a:lvl4pPr>
            <a:lvl5pPr lvl="4" algn="l">
              <a:buNone/>
              <a:defRPr sz="1100" b="1">
                <a:solidFill>
                  <a:srgbClr val="0C4C87"/>
                </a:solidFill>
              </a:defRPr>
            </a:lvl5pPr>
            <a:lvl6pPr lvl="5" algn="l">
              <a:buNone/>
              <a:defRPr sz="1100" b="1">
                <a:solidFill>
                  <a:srgbClr val="0C4C87"/>
                </a:solidFill>
              </a:defRPr>
            </a:lvl6pPr>
            <a:lvl7pPr lvl="6" algn="l">
              <a:buNone/>
              <a:defRPr sz="1100" b="1">
                <a:solidFill>
                  <a:srgbClr val="0C4C87"/>
                </a:solidFill>
              </a:defRPr>
            </a:lvl7pPr>
            <a:lvl8pPr lvl="7" algn="l">
              <a:buNone/>
              <a:defRPr sz="1100" b="1">
                <a:solidFill>
                  <a:srgbClr val="0C4C87"/>
                </a:solidFill>
              </a:defRPr>
            </a:lvl8pPr>
            <a:lvl9pPr lvl="8" algn="l">
              <a:buNone/>
              <a:defRPr sz="1100" b="1">
                <a:solidFill>
                  <a:srgbClr val="0C4C87"/>
                </a:solidFill>
              </a:defRPr>
            </a:lvl9pPr>
          </a:lstStyle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Серый фон 1" userDrawn="1">
  <p:cSld name="Серый фон 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2" name="Google Shape;72;g2c6b33bed0f_0_192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g2c6b33bed0f_0_192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10405260" y="6190899"/>
            <a:ext cx="1410315" cy="50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Только заголовок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9" name="Google Shape;79;p64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0" y="-2033"/>
            <a:ext cx="12192000" cy="6860033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64"/>
          <p:cNvSpPr txBox="1">
            <a:spLocks noGrp="1"/>
          </p:cNvSpPr>
          <p:nvPr>
            <p:ph type="sldNum" idx="12"/>
          </p:nvPr>
        </p:nvSpPr>
        <p:spPr bwMode="auto">
          <a:xfrm>
            <a:off x="317150" y="6114707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buNone/>
              <a:defRPr sz="1100">
                <a:solidFill>
                  <a:schemeClr val="lt1"/>
                </a:solidFill>
              </a:defRPr>
            </a:lvl1pPr>
            <a:lvl2pPr lvl="1" algn="l">
              <a:buNone/>
              <a:defRPr sz="1100">
                <a:solidFill>
                  <a:schemeClr val="lt1"/>
                </a:solidFill>
              </a:defRPr>
            </a:lvl2pPr>
            <a:lvl3pPr lvl="2" algn="l">
              <a:buNone/>
              <a:defRPr sz="1100">
                <a:solidFill>
                  <a:schemeClr val="lt1"/>
                </a:solidFill>
              </a:defRPr>
            </a:lvl3pPr>
            <a:lvl4pPr lvl="3" algn="l">
              <a:buNone/>
              <a:defRPr sz="1100">
                <a:solidFill>
                  <a:schemeClr val="lt1"/>
                </a:solidFill>
              </a:defRPr>
            </a:lvl4pPr>
            <a:lvl5pPr lvl="4" algn="l">
              <a:buNone/>
              <a:defRPr sz="1100">
                <a:solidFill>
                  <a:schemeClr val="lt1"/>
                </a:solidFill>
              </a:defRPr>
            </a:lvl5pPr>
            <a:lvl6pPr lvl="5" algn="l">
              <a:buNone/>
              <a:defRPr sz="1100">
                <a:solidFill>
                  <a:schemeClr val="lt1"/>
                </a:solidFill>
              </a:defRPr>
            </a:lvl6pPr>
            <a:lvl7pPr lvl="6" algn="l">
              <a:buNone/>
              <a:defRPr sz="1100">
                <a:solidFill>
                  <a:schemeClr val="lt1"/>
                </a:solidFill>
              </a:defRPr>
            </a:lvl7pPr>
            <a:lvl8pPr lvl="7" algn="l">
              <a:buNone/>
              <a:defRPr sz="1100">
                <a:solidFill>
                  <a:schemeClr val="lt1"/>
                </a:solidFill>
              </a:defRPr>
            </a:lvl8pPr>
            <a:lvl9pPr lvl="8" algn="l">
              <a:buNone/>
              <a:defRPr sz="1100">
                <a:solidFill>
                  <a:schemeClr val="lt1"/>
                </a:solidFill>
              </a:defRPr>
            </a:lvl9pPr>
          </a:lstStyle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81" name="Google Shape;81;p64"/>
          <p:cNvPicPr/>
          <p:nvPr/>
        </p:nvPicPr>
        <p:blipFill>
          <a:blip r:embed="rId3">
            <a:alphaModFix/>
          </a:blip>
          <a:srcRect r="66632" b="-16277"/>
          <a:stretch/>
        </p:blipFill>
        <p:spPr bwMode="auto">
          <a:xfrm>
            <a:off x="10309158" y="6017139"/>
            <a:ext cx="1544400" cy="61564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1"/>
          <p:cNvSpPr/>
          <p:nvPr userDrawn="1"/>
        </p:nvSpPr>
        <p:spPr bwMode="auto">
          <a:xfrm>
            <a:off x="380828" y="5572338"/>
            <a:ext cx="6143538" cy="1060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900" b="0" i="0" u="none" strike="noStrike" cap="none" spc="0">
                <a:ln>
                  <a:noFill/>
                </a:ln>
                <a:solidFill>
                  <a:srgbClr val="FFFFFF"/>
                </a:solidFill>
                <a:latin typeface="Arial Regular"/>
                <a:ea typeface="Arial Regular"/>
                <a:cs typeface="Arial Regular"/>
              </a:rPr>
              <a:t>Все права защищены. Никакая часть презентации не может быть воспроизведена </a:t>
            </a:r>
            <a:r>
              <a:rPr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rPr>
              <a:t/>
            </a:r>
            <a:br>
              <a:rPr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900" b="0" i="0" u="none" strike="noStrike" cap="none" spc="0">
                <a:ln>
                  <a:noFill/>
                </a:ln>
                <a:solidFill>
                  <a:srgbClr val="FFFFFF"/>
                </a:solidFill>
                <a:latin typeface="Arial Regular"/>
                <a:ea typeface="Arial Regular"/>
                <a:cs typeface="Arial Regular"/>
              </a:rPr>
              <a:t>в какой бы то ни было форме и какими бы то ни было средствами, включая размещение </a:t>
            </a:r>
            <a:r>
              <a:rPr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rPr>
              <a:t/>
            </a:r>
            <a:br>
              <a:rPr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900" b="0" i="0" u="none" strike="noStrike" cap="none" spc="0">
                <a:ln>
                  <a:noFill/>
                </a:ln>
                <a:solidFill>
                  <a:srgbClr val="FFFFFF"/>
                </a:solidFill>
                <a:latin typeface="Arial Regular"/>
                <a:ea typeface="Arial Regular"/>
                <a:cs typeface="Arial Regular"/>
              </a:rPr>
              <a:t>в Интернете и в корпоративных сетях, а также запись в память ЭВМ, для частного или публичного использования, без письменного разрешения владельца авторских прав. </a:t>
            </a:r>
            <a:r>
              <a:rPr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rPr>
              <a:t/>
            </a:r>
            <a:br>
              <a:rPr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900" b="0" i="0" u="none" strike="noStrike" cap="none" spc="0">
                <a:ln>
                  <a:noFill/>
                </a:ln>
                <a:solidFill>
                  <a:srgbClr val="FFFFFF"/>
                </a:solidFill>
                <a:latin typeface="Arial Regular"/>
                <a:ea typeface="Arial Regular"/>
                <a:cs typeface="Arial Regular"/>
              </a:rPr>
              <a:t>© АО «Издательство «Просвещение», 202</a:t>
            </a:r>
            <a:r>
              <a:rPr lang="ru-RU" sz="900" b="0" i="0" u="none" strike="noStrike" cap="none" spc="0">
                <a:ln>
                  <a:noFill/>
                </a:ln>
                <a:solidFill>
                  <a:srgbClr val="FFFFFF"/>
                </a:solidFill>
                <a:latin typeface="Arial Regular"/>
                <a:ea typeface="Arial Regular"/>
                <a:cs typeface="Arial Regular"/>
              </a:rPr>
              <a:t>4</a:t>
            </a:r>
            <a:r>
              <a:rPr lang="en-US" sz="900" b="0" i="0" u="none" strike="noStrike" cap="none" spc="0">
                <a:ln>
                  <a:noFill/>
                </a:ln>
                <a:solidFill>
                  <a:srgbClr val="FFFFFF"/>
                </a:solidFill>
                <a:latin typeface="Arial Regular"/>
                <a:ea typeface="Arial Regular"/>
                <a:cs typeface="Arial Regular"/>
              </a:rPr>
              <a:t> г.</a:t>
            </a:r>
            <a:endParaRPr lang="en-US" sz="9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Только заголовок 1" userDrawn="1">
  <p:cSld name="Только заголовок 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3" name="Google Shape;83;g2c6f0a5e03a_0_1735"/>
          <p:cNvPicPr/>
          <p:nvPr userDrawn="1"/>
        </p:nvPicPr>
        <p:blipFill>
          <a:blip r:embed="rId2">
            <a:alphaModFix/>
          </a:blip>
          <a:stretch/>
        </p:blipFill>
        <p:spPr bwMode="auto">
          <a:xfrm>
            <a:off x="0" y="-1016"/>
            <a:ext cx="12192000" cy="6860033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g2c6f0a5e03a_0_1735"/>
          <p:cNvSpPr txBox="1">
            <a:spLocks noGrp="1"/>
          </p:cNvSpPr>
          <p:nvPr>
            <p:ph type="sldNum" idx="12"/>
          </p:nvPr>
        </p:nvSpPr>
        <p:spPr bwMode="auto">
          <a:xfrm>
            <a:off x="317150" y="6114707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buNone/>
              <a:defRPr sz="1100">
                <a:solidFill>
                  <a:schemeClr val="lt1"/>
                </a:solidFill>
              </a:defRPr>
            </a:lvl1pPr>
            <a:lvl2pPr lvl="1" algn="l">
              <a:buNone/>
              <a:defRPr sz="1100">
                <a:solidFill>
                  <a:schemeClr val="lt1"/>
                </a:solidFill>
              </a:defRPr>
            </a:lvl2pPr>
            <a:lvl3pPr lvl="2" algn="l">
              <a:buNone/>
              <a:defRPr sz="1100">
                <a:solidFill>
                  <a:schemeClr val="lt1"/>
                </a:solidFill>
              </a:defRPr>
            </a:lvl3pPr>
            <a:lvl4pPr lvl="3" algn="l">
              <a:buNone/>
              <a:defRPr sz="1100">
                <a:solidFill>
                  <a:schemeClr val="lt1"/>
                </a:solidFill>
              </a:defRPr>
            </a:lvl4pPr>
            <a:lvl5pPr lvl="4" algn="l">
              <a:buNone/>
              <a:defRPr sz="1100">
                <a:solidFill>
                  <a:schemeClr val="lt1"/>
                </a:solidFill>
              </a:defRPr>
            </a:lvl5pPr>
            <a:lvl6pPr lvl="5" algn="l">
              <a:buNone/>
              <a:defRPr sz="1100">
                <a:solidFill>
                  <a:schemeClr val="lt1"/>
                </a:solidFill>
              </a:defRPr>
            </a:lvl6pPr>
            <a:lvl7pPr lvl="6" algn="l">
              <a:buNone/>
              <a:defRPr sz="1100">
                <a:solidFill>
                  <a:schemeClr val="lt1"/>
                </a:solidFill>
              </a:defRPr>
            </a:lvl7pPr>
            <a:lvl8pPr lvl="7" algn="l">
              <a:buNone/>
              <a:defRPr sz="1100">
                <a:solidFill>
                  <a:schemeClr val="lt1"/>
                </a:solidFill>
              </a:defRPr>
            </a:lvl8pPr>
            <a:lvl9pPr lvl="8" algn="l">
              <a:buNone/>
              <a:defRPr sz="1100">
                <a:solidFill>
                  <a:schemeClr val="lt1"/>
                </a:solidFill>
              </a:defRPr>
            </a:lvl9pPr>
          </a:lstStyle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4" name="Google Shape;81;p64"/>
          <p:cNvPicPr/>
          <p:nvPr userDrawn="1"/>
        </p:nvPicPr>
        <p:blipFill>
          <a:blip r:embed="rId3">
            <a:alphaModFix/>
          </a:blip>
          <a:srcRect r="66632" b="-16277"/>
          <a:stretch/>
        </p:blipFill>
        <p:spPr bwMode="auto">
          <a:xfrm>
            <a:off x="10309158" y="6017139"/>
            <a:ext cx="1544400" cy="615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Google Shape;10;p51"/>
          <p:cNvSpPr txBox="1">
            <a:spLocks noGrp="1"/>
          </p:cNvSpPr>
          <p:nvPr>
            <p:ph type="sldNum" idx="12"/>
          </p:nvPr>
        </p:nvSpPr>
        <p:spPr bwMode="auto"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buNone/>
              <a:defRPr sz="1300">
                <a:solidFill>
                  <a:schemeClr val="tx1"/>
                </a:solidFill>
              </a:defRPr>
            </a:lvl1pPr>
            <a:lvl2pPr lvl="1" algn="r">
              <a:buNone/>
              <a:defRPr sz="1300">
                <a:solidFill>
                  <a:schemeClr val="tx1"/>
                </a:solidFill>
              </a:defRPr>
            </a:lvl2pPr>
            <a:lvl3pPr lvl="2" algn="r">
              <a:buNone/>
              <a:defRPr sz="1300">
                <a:solidFill>
                  <a:schemeClr val="tx1"/>
                </a:solidFill>
              </a:defRPr>
            </a:lvl3pPr>
            <a:lvl4pPr lvl="3" algn="r">
              <a:buNone/>
              <a:defRPr sz="1300">
                <a:solidFill>
                  <a:schemeClr val="tx1"/>
                </a:solidFill>
              </a:defRPr>
            </a:lvl4pPr>
            <a:lvl5pPr lvl="4" algn="r">
              <a:buNone/>
              <a:defRPr sz="1300">
                <a:solidFill>
                  <a:schemeClr val="tx1"/>
                </a:solidFill>
              </a:defRPr>
            </a:lvl5pPr>
            <a:lvl6pPr lvl="5" algn="r">
              <a:buNone/>
              <a:defRPr sz="1300">
                <a:solidFill>
                  <a:schemeClr val="tx1"/>
                </a:solidFill>
              </a:defRPr>
            </a:lvl6pPr>
            <a:lvl7pPr lvl="6" algn="r">
              <a:buNone/>
              <a:defRPr sz="1300">
                <a:solidFill>
                  <a:schemeClr val="tx1"/>
                </a:solidFill>
              </a:defRPr>
            </a:lvl7pPr>
            <a:lvl8pPr lvl="7" algn="r">
              <a:buNone/>
              <a:defRPr sz="1300">
                <a:solidFill>
                  <a:schemeClr val="tx1"/>
                </a:solidFill>
              </a:defRPr>
            </a:lvl8pPr>
            <a:lvl9pPr lvl="8" algn="r">
              <a:buNone/>
              <a:defRPr sz="1300">
                <a:solidFill>
                  <a:schemeClr val="tx1"/>
                </a:solidFill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hdr="0" ftr="0" dt="0"/>
  <p:txStyles>
    <p:title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hyperlink" Target="https://shop.prosv.ru/formirovanie-funkcionalnoj-gramotnosti-sbornik-zadach-po-russkomu-yazyku-dlya-8-11-klassov278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73" name="Google Shape;1173;g2c6b33bed0f_0_262"/>
          <p:cNvSpPr/>
          <p:nvPr/>
        </p:nvSpPr>
        <p:spPr bwMode="auto">
          <a:xfrm>
            <a:off x="1583571" y="1372934"/>
            <a:ext cx="9218837" cy="1943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defRPr/>
            </a:pPr>
            <a:r>
              <a:rPr sz="3600" b="0" i="0" u="none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</a:rPr>
              <a:t>              </a:t>
            </a:r>
            <a:endParaRPr sz="3600" b="1" dirty="0">
              <a:solidFill>
                <a:schemeClr val="bg1"/>
              </a:solidFill>
              <a:latin typeface="Raleway Medium"/>
              <a:ea typeface="Raleway Medium"/>
              <a:cs typeface="Raleway Medium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3707282" y="3997341"/>
            <a:ext cx="80640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Иванова Александра Леонидовна,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заместитель директора по воспитательной работе,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куратор профориентации обучающихся школы, 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учитель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истории, обществознания и права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МБОУ «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Бокситогорская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средняя общеобразовательная школа №2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83572" y="875391"/>
            <a:ext cx="93892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  <a:cs typeface="Times New Roman" panose="02020603050405020304" pitchFamily="18" charset="0"/>
              </a:rPr>
              <a:t>Умом 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  <a:cs typeface="Times New Roman" panose="02020603050405020304" pitchFamily="18" charset="0"/>
              </a:rPr>
              <a:t>Россию не понять?</a:t>
            </a:r>
          </a:p>
          <a:p>
            <a:endParaRPr lang="ru-RU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20B0504020000000003" pitchFamily="34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                    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  </a:t>
            </a:r>
            <a:r>
              <a:rPr lang="ru-RU" b="1" dirty="0">
                <a:solidFill>
                  <a:schemeClr val="bg1"/>
                </a:solidFill>
                <a:cs typeface="Times New Roman" panose="02020603050405020304" pitchFamily="18" charset="0"/>
              </a:rPr>
              <a:t>/ВЛИЯНИЕ ПРИРОДНЫХ И ИСТОРИЧЕСКИХ ФАКТОРОВ</a:t>
            </a:r>
          </a:p>
          <a:p>
            <a:r>
              <a:rPr lang="ru-RU" b="1" dirty="0">
                <a:solidFill>
                  <a:schemeClr val="bg1"/>
                </a:solidFill>
                <a:cs typeface="Times New Roman" panose="02020603050405020304" pitchFamily="18" charset="0"/>
              </a:rPr>
              <a:t>                                            НА ФОРМИРОВАНИЕ МЕНТАЛИТЕТА /</a:t>
            </a:r>
          </a:p>
          <a:p>
            <a:endParaRPr lang="ru-RU" b="1" dirty="0">
              <a:solidFill>
                <a:schemeClr val="bg2">
                  <a:lumMod val="25000"/>
                </a:schemeClr>
              </a:solidFill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31673" y="376442"/>
            <a:ext cx="3851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«Визитная карточка»</a:t>
            </a:r>
            <a:endParaRPr lang="ru-RU" dirty="0"/>
          </a:p>
        </p:txBody>
      </p:sp>
      <p:pic>
        <p:nvPicPr>
          <p:cNvPr id="3" name="Объект 3" descr="C:\Users\Игорь\Desktop\Mednyiy_vsadnik_big_2012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09" y="994190"/>
            <a:ext cx="2046820" cy="2164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1" descr="Памятники М.В. Ломоносову в Архангельск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99" b="33757"/>
          <a:stretch>
            <a:fillRect/>
          </a:stretch>
        </p:blipFill>
        <p:spPr bwMode="auto">
          <a:xfrm>
            <a:off x="3804872" y="1081021"/>
            <a:ext cx="2014037" cy="2342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C:\Users\Игорь\Desktop\1329046152_930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512" y="994191"/>
            <a:ext cx="1861761" cy="2342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Игорь\Desktop\georg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2545" y="994191"/>
            <a:ext cx="1824105" cy="2342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Игорь\Desktop\9R6Z3vyi_FE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8" r="21132"/>
          <a:stretch/>
        </p:blipFill>
        <p:spPr bwMode="auto">
          <a:xfrm>
            <a:off x="1043608" y="4043598"/>
            <a:ext cx="2020932" cy="2241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Игорь\Desktop\Otdyx-v-Karelii-5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043598"/>
            <a:ext cx="2052228" cy="2157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Игорь\Desktop\Pskov06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512" y="4043598"/>
            <a:ext cx="2232248" cy="215757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2531729" y="2822432"/>
            <a:ext cx="914400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2800" b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47854" y="2881595"/>
            <a:ext cx="914400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2400" b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973123" y="2850626"/>
            <a:ext cx="914400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400" b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649450" y="2881595"/>
            <a:ext cx="914400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2400" b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31729" y="5623976"/>
            <a:ext cx="914400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2400" b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361709" y="5563380"/>
            <a:ext cx="914400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2400" b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572453" y="5555188"/>
            <a:ext cx="914400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97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03964" y="611970"/>
            <a:ext cx="3851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Расселение славян</a:t>
            </a:r>
            <a:endParaRPr lang="ru-RU" dirty="0"/>
          </a:p>
        </p:txBody>
      </p:sp>
      <p:pic>
        <p:nvPicPr>
          <p:cNvPr id="3" name="Picture 2" descr="F:\0002-002-Slavja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152" y="1189675"/>
            <a:ext cx="7578308" cy="530120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376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08218" y="459617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Формы взаимодействия </a:t>
            </a:r>
            <a:br>
              <a:rPr lang="ru-RU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между народами</a:t>
            </a:r>
            <a:endParaRPr lang="ru-RU" sz="2000" dirty="0"/>
          </a:p>
        </p:txBody>
      </p:sp>
      <p:sp>
        <p:nvSpPr>
          <p:cNvPr id="3" name="Объект 15"/>
          <p:cNvSpPr txBox="1">
            <a:spLocks/>
          </p:cNvSpPr>
          <p:nvPr/>
        </p:nvSpPr>
        <p:spPr>
          <a:xfrm>
            <a:off x="1150998" y="1448115"/>
            <a:ext cx="2257220" cy="5716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rmAutofit fontScale="62500" lnSpcReduction="20000"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800" b="1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ru-RU" sz="3100" b="1" dirty="0" smtClean="0">
                <a:solidFill>
                  <a:schemeClr val="bg2">
                    <a:lumMod val="25000"/>
                  </a:schemeClr>
                </a:solidFill>
              </a:rPr>
              <a:t>ассимиляция</a:t>
            </a:r>
            <a:endParaRPr lang="ru-RU" sz="31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Объект 15"/>
          <p:cNvSpPr txBox="1">
            <a:spLocks/>
          </p:cNvSpPr>
          <p:nvPr/>
        </p:nvSpPr>
        <p:spPr>
          <a:xfrm>
            <a:off x="3851562" y="1445555"/>
            <a:ext cx="2185835" cy="5716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dirty="0" smtClean="0"/>
              <a:t> 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вытеснение</a:t>
            </a:r>
            <a:endParaRPr lang="ru-RU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Объект 15"/>
          <p:cNvSpPr txBox="1">
            <a:spLocks/>
          </p:cNvSpPr>
          <p:nvPr/>
        </p:nvSpPr>
        <p:spPr>
          <a:xfrm>
            <a:off x="6456218" y="1445556"/>
            <a:ext cx="2296672" cy="5716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уничтожение</a:t>
            </a:r>
            <a:endParaRPr lang="ru-RU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Объект 15"/>
          <p:cNvSpPr txBox="1">
            <a:spLocks/>
          </p:cNvSpPr>
          <p:nvPr/>
        </p:nvSpPr>
        <p:spPr>
          <a:xfrm>
            <a:off x="9116290" y="1446834"/>
            <a:ext cx="2050473" cy="57038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интеграция</a:t>
            </a:r>
            <a:endParaRPr lang="ru-RU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99308" y="3519054"/>
            <a:ext cx="8562561" cy="296981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634836" y="2826327"/>
            <a:ext cx="83127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                                МЕНТАЛИТЕТ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600" b="1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 </a:t>
            </a:r>
            <a:endParaRPr lang="ru-RU" sz="1600" b="1" i="1" dirty="0" smtClean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  <a:p>
            <a:endParaRPr lang="ru-RU" sz="1600" b="1" i="1" dirty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  <a:p>
            <a:r>
              <a:rPr lang="ru-RU" sz="1600" b="1" i="1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                   «</a:t>
            </a:r>
            <a:r>
              <a:rPr lang="ru-RU" sz="1600" b="1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склад ума», «образ мыслей» - лат., нем., фр., </a:t>
            </a:r>
            <a:r>
              <a:rPr lang="ru-RU" sz="1600" b="1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анл</a:t>
            </a:r>
            <a:r>
              <a:rPr lang="ru-RU" sz="1600" b="1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.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/>
            </a:r>
            <a:br>
              <a:rPr lang="ru-RU" sz="1600" b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</a:b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 </a:t>
            </a:r>
            <a:br>
              <a:rPr lang="ru-RU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              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индивидуальный           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национальный</a:t>
            </a:r>
            <a:br>
              <a:rPr lang="ru-RU" sz="2000" b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</a:rPr>
              <a:t>  </a:t>
            </a:r>
            <a:r>
              <a:rPr lang="ru-RU" sz="2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- духовно нравственные и культурные          </a:t>
            </a:r>
            <a:r>
              <a:rPr lang="ru-RU" b="1" u="sng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ценности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, которые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  составляют </a:t>
            </a:r>
            <a:r>
              <a:rPr lang="ru-RU" b="1" u="sng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основу      мировосприятия и миропонимания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отдельного человека или сообщества, в свою очередь, определяющих их </a:t>
            </a:r>
            <a:r>
              <a:rPr lang="ru-RU" b="1" u="sng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чувства и поведение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/>
            </a:r>
            <a:br>
              <a:rPr lang="ru-RU" b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endParaRPr lang="ru-RU" dirty="0"/>
          </a:p>
        </p:txBody>
      </p:sp>
      <p:sp>
        <p:nvSpPr>
          <p:cNvPr id="9" name="Стрелка вниз 8"/>
          <p:cNvSpPr/>
          <p:nvPr/>
        </p:nvSpPr>
        <p:spPr>
          <a:xfrm>
            <a:off x="3730404" y="4369270"/>
            <a:ext cx="242316" cy="244602"/>
          </a:xfrm>
          <a:prstGeom prst="downArrow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6864718" y="4369270"/>
            <a:ext cx="242316" cy="244602"/>
          </a:xfrm>
          <a:prstGeom prst="downArrow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86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28109" y="54283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Факторы, </a:t>
            </a:r>
            <a:br>
              <a:rPr lang="ru-RU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влияющие на формирование национального менталитета</a:t>
            </a:r>
            <a:br>
              <a:rPr lang="ru-RU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93783" y="1933011"/>
            <a:ext cx="10238509" cy="2124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" indent="0">
              <a:buNone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1.Биосфера</a:t>
            </a:r>
            <a:r>
              <a:rPr lang="ru-RU" b="1" dirty="0"/>
              <a:t>          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(природа, климат, ландшафт, флора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и фауна)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  <a:p>
            <a:pPr marL="137160" indent="0">
              <a:buNone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                                                                                      </a:t>
            </a:r>
          </a:p>
          <a:p>
            <a:pPr marL="137160" indent="0">
              <a:buNone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2.Психосфера</a:t>
            </a:r>
            <a:r>
              <a:rPr lang="ru-RU" b="1" dirty="0">
                <a:solidFill>
                  <a:schemeClr val="accent4"/>
                </a:solidFill>
              </a:rPr>
              <a:t> </a:t>
            </a:r>
            <a:r>
              <a:rPr lang="ru-RU" b="1" dirty="0"/>
              <a:t>   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(характер межличностных отношений)</a:t>
            </a:r>
          </a:p>
          <a:p>
            <a:pPr marL="137160" indent="0">
              <a:buNone/>
            </a:pPr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pPr marL="137160"/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3.Социосфера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b="1" dirty="0"/>
              <a:t>  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(социальная структура и  социальная динамика обществ)</a:t>
            </a:r>
          </a:p>
          <a:p>
            <a:pPr marL="137160" indent="0">
              <a:buNone/>
            </a:pP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  <a:p>
            <a:pPr marL="137160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4.Техносфера</a:t>
            </a:r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/>
              <a:t>    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(доминирующий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характер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производства, технологий)</a:t>
            </a:r>
          </a:p>
          <a:p>
            <a:pPr marL="137160" indent="0">
              <a:buNone/>
            </a:pP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27751" y="4057011"/>
            <a:ext cx="25705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37160" indent="0">
              <a:buNone/>
            </a:pPr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137160" indent="0"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динамика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обществ)</a:t>
            </a:r>
          </a:p>
        </p:txBody>
      </p:sp>
    </p:spTree>
    <p:extLst>
      <p:ext uri="{BB962C8B-B14F-4D97-AF65-F5344CB8AC3E}">
        <p14:creationId xmlns:p14="http://schemas.microsoft.com/office/powerpoint/2010/main" val="64293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33501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Влияние исторических факторов на формирование характера жителей</a:t>
            </a:r>
            <a:br>
              <a:rPr lang="ru-RU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Северо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– Запада</a:t>
            </a:r>
            <a:br>
              <a:rPr lang="ru-RU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89709" y="1403061"/>
            <a:ext cx="10612582" cy="394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>
              <a:lnSpc>
                <a:spcPct val="120000"/>
              </a:lnSpc>
            </a:pP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544046"/>
              </p:ext>
            </p:extLst>
          </p:nvPr>
        </p:nvGraphicFramePr>
        <p:xfrm>
          <a:off x="415638" y="1535347"/>
          <a:ext cx="11139054" cy="3534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40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549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исторический фактор </a:t>
                      </a:r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черты характера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09728">
                        <a:lnSpc>
                          <a:spcPct val="120000"/>
                        </a:lnSpc>
                      </a:pPr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Неравномерность </a:t>
                      </a:r>
                      <a:r>
                        <a:rPr lang="ru-RU" i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исторического  развития</a:t>
                      </a:r>
                    </a:p>
                    <a:p>
                      <a:pPr marL="109728">
                        <a:lnSpc>
                          <a:spcPct val="120000"/>
                        </a:lnSpc>
                      </a:pPr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«рваный ритм» </a:t>
                      </a:r>
                    </a:p>
                    <a:p>
                      <a:pPr marL="109728">
                        <a:lnSpc>
                          <a:spcPct val="120000"/>
                        </a:lnSpc>
                      </a:pPr>
                      <a:endParaRPr lang="ru-RU" i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marL="109728">
                        <a:lnSpc>
                          <a:spcPct val="120000"/>
                        </a:lnSpc>
                      </a:pPr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Высокий уровень активности россиян </a:t>
                      </a:r>
                      <a:endParaRPr lang="ru-RU" i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marL="109728"/>
                      <a:r>
                        <a:rPr lang="ru-RU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                                                     </a:t>
                      </a:r>
                    </a:p>
                    <a:p>
                      <a:pPr marL="109728"/>
                      <a:endParaRPr lang="ru-RU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marL="109728"/>
                      <a:endParaRPr lang="ru-RU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marL="109728"/>
                      <a:endParaRPr lang="ru-RU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marL="109728"/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Необходимость  защиты границ </a:t>
                      </a:r>
                    </a:p>
                    <a:p>
                      <a:pPr marL="109728"/>
                      <a:endParaRPr lang="ru-RU" b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marL="109728"/>
                      <a:endParaRPr lang="ru-RU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marL="109728"/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Многонациональный состав населения </a:t>
                      </a:r>
                      <a:endParaRPr lang="ru-RU" b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9728">
                        <a:lnSpc>
                          <a:spcPct val="120000"/>
                        </a:lnSpc>
                      </a:pPr>
                      <a:r>
                        <a:rPr lang="ru-RU" i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стремление к лёгкой наживе, упорство, лень</a:t>
                      </a:r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,      </a:t>
                      </a:r>
                      <a:r>
                        <a:rPr lang="ru-RU" i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легкость к перемене мест, жизнеспособность,</a:t>
                      </a:r>
                      <a:r>
                        <a:rPr lang="ru-RU" i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 </a:t>
                      </a:r>
                      <a:r>
                        <a:rPr lang="ru-RU" i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готовность идти на жертвы;        </a:t>
                      </a:r>
                    </a:p>
                    <a:p>
                      <a:pPr marL="109728">
                        <a:lnSpc>
                          <a:spcPct val="120000"/>
                        </a:lnSpc>
                      </a:pPr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                                                      </a:t>
                      </a:r>
                    </a:p>
                    <a:p>
                      <a:pPr marL="109728">
                        <a:lnSpc>
                          <a:spcPct val="120000"/>
                        </a:lnSpc>
                      </a:pPr>
                      <a:r>
                        <a:rPr lang="ru-RU" i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стремление к свободе личности, смирение,</a:t>
                      </a:r>
                      <a:r>
                        <a:rPr lang="ru-RU" i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ru-RU" i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социальная справедливость, отсутствие  </a:t>
                      </a:r>
                      <a:r>
                        <a:rPr lang="ru-RU" i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ru-RU" i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слепой покорности государству, безволие,</a:t>
                      </a:r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 </a:t>
                      </a:r>
                      <a:r>
                        <a:rPr lang="ru-RU" i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чуткое различие добра и зла, ненависть;</a:t>
                      </a:r>
                    </a:p>
                    <a:p>
                      <a:pPr marL="109728">
                        <a:lnSpc>
                          <a:spcPct val="120000"/>
                        </a:lnSpc>
                      </a:pPr>
                      <a:endParaRPr lang="ru-RU" i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marL="109728"/>
                      <a:r>
                        <a:rPr lang="ru-RU" i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пренебрежение, патриотизм,  воля к свободе,</a:t>
                      </a:r>
                      <a:r>
                        <a:rPr lang="ru-RU" i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ru-RU" i="1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сверхнапряжение</a:t>
                      </a:r>
                      <a:r>
                        <a:rPr lang="ru-RU" i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сил, национальное</a:t>
                      </a:r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 </a:t>
                      </a:r>
                      <a:r>
                        <a:rPr lang="ru-RU" i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единство, жажда обогащения за счёт других;</a:t>
                      </a:r>
                    </a:p>
                    <a:p>
                      <a:pPr marL="109728"/>
                      <a:endParaRPr lang="ru-RU" i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marL="109728"/>
                      <a:r>
                        <a:rPr lang="ru-RU" i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душевность, лицемерие, приветливость, простота в общении, замкнутость,  открытость, отзывчивость к чужому горю;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310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23855" y="431862"/>
            <a:ext cx="39485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Менталитет  населения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88472" y="986089"/>
            <a:ext cx="97813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                        особенности                                                                </a:t>
            </a:r>
            <a:r>
              <a:rPr lang="ru-RU" dirty="0" err="1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особенности</a:t>
            </a:r>
            <a:endParaRPr lang="ru-RU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  <a:p>
            <a:r>
              <a:rPr lang="ru-RU" dirty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      </a:t>
            </a:r>
            <a:r>
              <a:rPr lang="ru-RU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                  восприятия                                                                   поведения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121120" y="1929248"/>
            <a:ext cx="5867252" cy="46758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п</a:t>
            </a:r>
            <a:r>
              <a:rPr lang="ru-RU" sz="20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олитическая и экономическая жизнь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 rot="18716606">
            <a:off x="4348461" y="1015577"/>
            <a:ext cx="475697" cy="230179"/>
          </a:xfrm>
          <a:prstGeom prst="rightArrow">
            <a:avLst/>
          </a:prstGeom>
          <a:solidFill>
            <a:schemeClr val="bg2">
              <a:lumMod val="75000"/>
            </a:schemeClr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13688764">
            <a:off x="6929908" y="1015462"/>
            <a:ext cx="475697" cy="230179"/>
          </a:xfrm>
          <a:prstGeom prst="rightArrow">
            <a:avLst/>
          </a:prstGeom>
          <a:solidFill>
            <a:schemeClr val="bg2">
              <a:lumMod val="75000"/>
            </a:schemeClr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5680362" y="986088"/>
            <a:ext cx="382865" cy="796832"/>
          </a:xfrm>
          <a:prstGeom prst="downArrow">
            <a:avLst/>
          </a:prstGeom>
          <a:solidFill>
            <a:schemeClr val="bg2">
              <a:lumMod val="75000"/>
            </a:schemeClr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F:\УРОК МЕНТАЛИТЕТ\reg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022" y="2760890"/>
            <a:ext cx="6441448" cy="37312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88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Игорь\Desktop\maxresdefaul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36" y="135608"/>
            <a:ext cx="9144000" cy="652534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Minus_SHiroka_strana_moya_rodnaya_Radio_SaturnFM_(vmusice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06408" y="6052926"/>
            <a:ext cx="609600" cy="59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54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2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28" name="Google Shape;1228;g2c6f0a5e03a_0_1726"/>
          <p:cNvSpPr txBox="1">
            <a:spLocks noGrp="1"/>
          </p:cNvSpPr>
          <p:nvPr>
            <p:ph type="sldNum" idx="12"/>
          </p:nvPr>
        </p:nvSpPr>
        <p:spPr bwMode="auto">
          <a:xfrm>
            <a:off x="317150" y="6114707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fld id="{00000000-1234-1234-1234-123412341234}" type="slidenum">
              <a:rPr lang="ru-RU" sz="1100" b="0" i="0" u="none" strike="noStrike" cap="none" spc="0">
                <a:ln>
                  <a:noFill/>
                </a:ln>
                <a:solidFill>
                  <a:srgbClr val="FFFFFF"/>
                </a:solidFill>
                <a:latin typeface="Arial"/>
                <a:cs typeface="Arial"/>
              </a:rPr>
              <a:t>17</a:t>
            </a:fld>
            <a:endParaRPr sz="1100" b="0" i="0" u="none" strike="noStrike" cap="none" spc="0">
              <a:ln>
                <a:noFill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1229" name="Google Shape;1229;g2c6f0a5e03a_0_1726"/>
          <p:cNvPicPr/>
          <p:nvPr/>
        </p:nvPicPr>
        <p:blipFill>
          <a:blip r:embed="rId3">
            <a:alphaModFix/>
          </a:blip>
          <a:srcRect r="66632" b="-16277"/>
          <a:stretch/>
        </p:blipFill>
        <p:spPr bwMode="auto">
          <a:xfrm>
            <a:off x="2143736" y="4141353"/>
            <a:ext cx="1959950" cy="78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0" name="Google Shape;1230;g2c6f0a5e03a_0_1726">
            <a:hlinkClick r:id="rId4"/>
          </p:cNvPr>
          <p:cNvPicPr/>
          <p:nvPr/>
        </p:nvPicPr>
        <p:blipFill>
          <a:blip r:embed="rId5">
            <a:alphaModFix/>
          </a:blip>
          <a:stretch/>
        </p:blipFill>
        <p:spPr bwMode="auto">
          <a:xfrm>
            <a:off x="2123367" y="1996595"/>
            <a:ext cx="1913100" cy="1913100"/>
          </a:xfrm>
          <a:prstGeom prst="roundRect">
            <a:avLst>
              <a:gd name="adj" fmla="val 8808"/>
            </a:avLst>
          </a:prstGeom>
          <a:noFill/>
          <a:ln>
            <a:noFill/>
          </a:ln>
        </p:spPr>
      </p:pic>
      <p:sp>
        <p:nvSpPr>
          <p:cNvPr id="1231" name="Google Shape;1231;g2c6f0a5e03a_0_1726"/>
          <p:cNvSpPr/>
          <p:nvPr/>
        </p:nvSpPr>
        <p:spPr bwMode="auto">
          <a:xfrm>
            <a:off x="5822950" y="2606549"/>
            <a:ext cx="2548800" cy="2501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r>
              <a:rPr lang="ru-RU" sz="1400" b="0" i="0" u="none" strike="noStrike" cap="none" spc="0">
                <a:ln>
                  <a:noFill/>
                </a:ln>
                <a:solidFill>
                  <a:srgbClr val="FFFFFF"/>
                </a:solidFill>
                <a:latin typeface="Arial"/>
                <a:cs typeface="Arial"/>
              </a:rPr>
              <a:t>Общие вопросы</a:t>
            </a:r>
            <a:endParaRPr sz="1400" b="0" i="0" u="none" strike="noStrike" cap="none" spc="0">
              <a:ln>
                <a:noFill/>
              </a:ln>
              <a:solidFill>
                <a:srgbClr val="FFFFFF"/>
              </a:solidFill>
              <a:latin typeface="Arial"/>
              <a:cs typeface="Arial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r>
              <a:rPr lang="ru-RU" sz="1400" b="0" i="0" u="none" strike="noStrike" cap="none" spc="0">
                <a:ln>
                  <a:noFill/>
                </a:ln>
                <a:solidFill>
                  <a:srgbClr val="FFFFFF"/>
                </a:solidFill>
                <a:latin typeface="Arial"/>
                <a:cs typeface="Arial"/>
              </a:rPr>
              <a:t/>
            </a:r>
            <a:br>
              <a:rPr lang="ru-RU" sz="1400" b="0" i="0" u="none" strike="noStrike" cap="none" spc="0">
                <a:ln>
                  <a:noFill/>
                </a:ln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ru-RU" sz="1400" b="0" i="0" u="none" strike="noStrike" cap="none" spc="0">
                <a:ln>
                  <a:noFill/>
                </a:ln>
                <a:solidFill>
                  <a:srgbClr val="FFFFFF"/>
                </a:solidFill>
                <a:latin typeface="Arial"/>
                <a:cs typeface="Arial"/>
              </a:rPr>
              <a:t>Методическая поддержка  </a:t>
            </a:r>
            <a:endParaRPr sz="1400" b="0" i="0" u="none" strike="noStrike" cap="none" spc="0">
              <a:ln>
                <a:noFill/>
              </a:ln>
              <a:solidFill>
                <a:srgbClr val="FFFFFF"/>
              </a:solidFill>
              <a:latin typeface="Arial"/>
              <a:cs typeface="Arial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r>
              <a:rPr lang="ru-RU" sz="1400" b="0" i="0" u="none" strike="noStrike" cap="none" spc="0">
                <a:ln>
                  <a:noFill/>
                </a:ln>
                <a:solidFill>
                  <a:srgbClr val="FFFFFF"/>
                </a:solidFill>
                <a:latin typeface="Arial"/>
                <a:cs typeface="Arial"/>
              </a:rPr>
              <a:t>		</a:t>
            </a:r>
            <a:endParaRPr sz="1400" b="0" i="0" u="none" strike="noStrike" cap="none" spc="0">
              <a:ln>
                <a:noFill/>
              </a:ln>
              <a:solidFill>
                <a:srgbClr val="FFFFFF"/>
              </a:solidFill>
              <a:latin typeface="Arial"/>
              <a:cs typeface="Arial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r>
              <a:rPr lang="ru-RU" sz="1400" b="0" i="0" u="none" strike="noStrike" cap="none" spc="0">
                <a:ln>
                  <a:noFill/>
                </a:ln>
                <a:solidFill>
                  <a:srgbClr val="FFFFFF"/>
                </a:solidFill>
                <a:latin typeface="Arial"/>
                <a:cs typeface="Arial"/>
              </a:rPr>
              <a:t>Цифровые продукты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lang="ru-RU" sz="1400" b="0" i="0" u="none" strike="noStrike" cap="none" spc="0">
              <a:ln>
                <a:noFill/>
              </a:ln>
              <a:solidFill>
                <a:srgbClr val="FFFFFF"/>
              </a:solidFill>
              <a:latin typeface="Arial"/>
              <a:cs typeface="Arial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r>
              <a:rPr lang="ru-RU" sz="1400" b="0" i="0" u="none" strike="noStrike" cap="none" spc="0">
                <a:ln>
                  <a:noFill/>
                </a:ln>
                <a:solidFill>
                  <a:srgbClr val="FFFFFF"/>
                </a:solidFill>
                <a:latin typeface="Arial"/>
                <a:cs typeface="Arial"/>
              </a:rPr>
              <a:t>Поставка оборудования 	</a:t>
            </a:r>
            <a:endParaRPr sz="1400" b="0" i="0" u="none" strike="noStrike" cap="none" spc="0">
              <a:ln>
                <a:noFill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232" name="Google Shape;1232;g2c6f0a5e03a_0_1726"/>
          <p:cNvSpPr/>
          <p:nvPr/>
        </p:nvSpPr>
        <p:spPr bwMode="auto">
          <a:xfrm>
            <a:off x="5822958" y="1966362"/>
            <a:ext cx="4607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458D"/>
              </a:buClr>
              <a:buSzPts val="2000"/>
              <a:buFont typeface="Arial"/>
              <a:buNone/>
              <a:defRPr/>
            </a:pPr>
            <a:r>
              <a:rPr lang="ru-RU" sz="2000" b="1" i="0" u="none" strike="noStrike" cap="none" spc="0">
                <a:ln>
                  <a:noFill/>
                </a:ln>
                <a:solidFill>
                  <a:srgbClr val="FFFFFF"/>
                </a:solidFill>
                <a:latin typeface="Arial"/>
                <a:ea typeface="Arial"/>
                <a:cs typeface="Arial"/>
              </a:rPr>
              <a:t>Подробнее:</a:t>
            </a:r>
            <a:endParaRPr sz="1400" b="0" i="0" u="none" strike="noStrike" cap="none" spc="0">
              <a:ln>
                <a:noFill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cxnSp>
        <p:nvCxnSpPr>
          <p:cNvPr id="1233" name="Google Shape;1233;g2c6f0a5e03a_0_1726"/>
          <p:cNvCxnSpPr>
            <a:cxnSpLocks/>
          </p:cNvCxnSpPr>
          <p:nvPr/>
        </p:nvCxnSpPr>
        <p:spPr bwMode="auto">
          <a:xfrm rot="10800000">
            <a:off x="4997858" y="1836361"/>
            <a:ext cx="0" cy="3082199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34" name="Google Shape;1234;g2c6f0a5e03a_0_1726"/>
          <p:cNvSpPr/>
          <p:nvPr/>
        </p:nvSpPr>
        <p:spPr bwMode="auto">
          <a:xfrm>
            <a:off x="8473753" y="2606550"/>
            <a:ext cx="2548800" cy="219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r>
              <a:rPr lang="ru-RU" sz="1400" b="0" i="0" u="sng" strike="noStrike" cap="none" spc="0">
                <a:ln>
                  <a:noFill/>
                </a:ln>
                <a:solidFill>
                  <a:srgbClr val="FFFFFF"/>
                </a:solidFill>
                <a:latin typeface="Arial"/>
                <a:cs typeface="Arial"/>
              </a:rPr>
              <a:t>prosv@prosv.ru</a:t>
            </a:r>
            <a:endParaRPr sz="1400" b="0" i="0" u="none" strike="noStrike" cap="none" spc="0">
              <a:ln>
                <a:noFill/>
              </a:ln>
              <a:solidFill>
                <a:srgbClr val="FFFFFF"/>
              </a:solidFill>
              <a:latin typeface="Arial"/>
              <a:cs typeface="Arial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sz="1400" b="0" i="0" u="none" strike="noStrike" cap="none" spc="0">
              <a:ln>
                <a:noFill/>
              </a:ln>
              <a:solidFill>
                <a:srgbClr val="FFFFFF"/>
              </a:solidFill>
              <a:latin typeface="Arial"/>
              <a:cs typeface="Arial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r>
              <a:rPr lang="ru-RU" sz="1400" b="0" i="0" u="sng" strike="noStrike" cap="none" spc="0">
                <a:ln>
                  <a:noFill/>
                </a:ln>
                <a:solidFill>
                  <a:srgbClr val="FFFFFF"/>
                </a:solidFill>
                <a:latin typeface="Arial"/>
                <a:cs typeface="Arial"/>
              </a:rPr>
              <a:t>vopros@prosv.ru</a:t>
            </a:r>
            <a:endParaRPr sz="1400" b="0" i="0" u="none" strike="noStrike" cap="none" spc="0">
              <a:ln>
                <a:noFill/>
              </a:ln>
              <a:solidFill>
                <a:srgbClr val="FFFFFF"/>
              </a:solidFill>
              <a:latin typeface="Arial"/>
              <a:cs typeface="Arial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lang="ru-RU" sz="1400" b="0" i="0" u="sng" strike="noStrike" cap="none" spc="0">
              <a:ln>
                <a:noFill/>
              </a:ln>
              <a:solidFill>
                <a:srgbClr val="FFFFFF"/>
              </a:solidFill>
              <a:latin typeface="Arial"/>
              <a:cs typeface="Arial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r>
              <a:rPr lang="ru-RU" sz="1400" b="0" i="0" u="sng" strike="noStrike" cap="none" spc="0">
                <a:ln>
                  <a:noFill/>
                </a:ln>
                <a:solidFill>
                  <a:srgbClr val="FFFFFF"/>
                </a:solidFill>
                <a:latin typeface="Arial"/>
                <a:cs typeface="Arial"/>
              </a:rPr>
              <a:t>sales-digital@prosv.ru</a:t>
            </a:r>
            <a:endParaRPr sz="1400" b="0" i="0" u="none" strike="noStrike" cap="none" spc="0">
              <a:ln>
                <a:noFill/>
              </a:ln>
              <a:solidFill>
                <a:srgbClr val="FFFFFF"/>
              </a:solidFill>
              <a:latin typeface="Arial"/>
              <a:cs typeface="Arial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lang="ru-RU" sz="1400" b="0" i="0" u="none" strike="noStrike" cap="none" spc="0">
              <a:ln>
                <a:noFill/>
              </a:ln>
              <a:solidFill>
                <a:srgbClr val="FFFFFF"/>
              </a:solidFill>
              <a:latin typeface="Arial"/>
              <a:cs typeface="Arial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r>
              <a:rPr lang="en-US" sz="1400" b="0" i="0" u="sng" strike="noStrike" cap="none" spc="0">
                <a:ln>
                  <a:noFill/>
                </a:ln>
                <a:solidFill>
                  <a:srgbClr val="FFFFFF"/>
                </a:solidFill>
                <a:latin typeface="Arial"/>
                <a:cs typeface="Arial"/>
              </a:rPr>
              <a:t>info@td-prosv.ru</a:t>
            </a:r>
            <a:endParaRPr lang="en-US" sz="1400" b="0" i="0" u="none" strike="noStrike" cap="none" spc="0">
              <a:ln>
                <a:noFill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6" name="Google Shape;116;p3"/>
          <p:cNvSpPr txBox="1">
            <a:spLocks noGrp="1"/>
          </p:cNvSpPr>
          <p:nvPr>
            <p:ph type="sldNum" idx="12"/>
          </p:nvPr>
        </p:nvSpPr>
        <p:spPr bwMode="auto">
          <a:xfrm>
            <a:off x="317150" y="6114707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fld id="{00000000-1234-1234-1234-123412341234}" type="slidenum">
              <a:rPr lang="ru-RU" sz="1100" b="1" i="0" u="none" strike="noStrike" cap="none" spc="0">
                <a:ln>
                  <a:noFill/>
                </a:ln>
                <a:solidFill>
                  <a:srgbClr val="0C4C87"/>
                </a:solidFill>
                <a:latin typeface="Arial"/>
                <a:cs typeface="Arial"/>
              </a:rPr>
              <a:t>2</a:t>
            </a:fld>
            <a:endParaRPr sz="1100" b="1" i="0" u="none" strike="noStrike" cap="none" spc="0">
              <a:ln>
                <a:noFill/>
              </a:ln>
              <a:solidFill>
                <a:srgbClr val="0C4C87"/>
              </a:solidFill>
              <a:latin typeface="Arial"/>
              <a:cs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58291" y="107209"/>
            <a:ext cx="7412182" cy="369332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endParaRPr lang="ru-RU" dirty="0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  <p:pic>
        <p:nvPicPr>
          <p:cNvPr id="4" name="Picture 4" descr="C:\Users\Игорь\Desktop\PHO-11Mar01-2943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440" y="781105"/>
            <a:ext cx="4418941" cy="294671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Игорь\Desktop\i (4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382" y="910798"/>
            <a:ext cx="4349172" cy="289496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Игорь\Desktop\i (5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440" y="3727815"/>
            <a:ext cx="4418942" cy="293232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Игорь\Desktop\original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3"/>
          <a:stretch/>
        </p:blipFill>
        <p:spPr bwMode="auto">
          <a:xfrm>
            <a:off x="5964382" y="3727815"/>
            <a:ext cx="4075017" cy="283629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2801719" y="3270615"/>
            <a:ext cx="6868754" cy="914400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37160"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Восточные эмигранты  в Европе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49146863" name="Google Shape;116;p3"/>
          <p:cNvSpPr txBox="1">
            <a:spLocks noGrp="1"/>
          </p:cNvSpPr>
          <p:nvPr>
            <p:ph type="sldNum" idx="12"/>
          </p:nvPr>
        </p:nvSpPr>
        <p:spPr bwMode="auto">
          <a:xfrm>
            <a:off x="317149" y="6114706"/>
            <a:ext cx="731700" cy="524999"/>
          </a:xfrm>
          <a:prstGeom prst="rect">
            <a:avLst/>
          </a:prstGeom>
        </p:spPr>
        <p:txBody>
          <a:bodyPr spcFirstLastPara="1" wrap="square" lIns="91423" tIns="91423" rIns="91423" bIns="91423" anchor="b" anchorCtr="0">
            <a:no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fld id="{F9488096-D45F-0E84-CAB7-4019B25F3CC1}" type="slidenum">
              <a:rPr lang="ru-RU" sz="1100" b="1" i="0" u="none" strike="noStrike" cap="none" spc="0">
                <a:ln>
                  <a:noFill/>
                </a:ln>
                <a:solidFill>
                  <a:srgbClr val="0C4C87"/>
                </a:solidFill>
                <a:latin typeface="Arial"/>
                <a:cs typeface="Arial"/>
              </a:rPr>
              <a:t>3</a:t>
            </a:fld>
            <a:endParaRPr sz="1100" b="1" i="0" u="none" strike="noStrike" cap="none" spc="0">
              <a:ln>
                <a:noFill/>
              </a:ln>
              <a:solidFill>
                <a:srgbClr val="0C4C87"/>
              </a:solidFill>
              <a:latin typeface="Arial"/>
              <a:cs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37854" y="1745673"/>
            <a:ext cx="986443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" algn="just"/>
            <a:r>
              <a:rPr lang="ru-RU" sz="2400" b="1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«Покажи мне, как ты веруешь и молишься, </a:t>
            </a:r>
          </a:p>
          <a:p>
            <a:pPr marL="137160" algn="just"/>
            <a:r>
              <a:rPr lang="ru-RU" sz="2400" b="1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просыпается у тебя доброта, геройство, чувство </a:t>
            </a:r>
          </a:p>
          <a:p>
            <a:pPr marL="137160" algn="just"/>
            <a:r>
              <a:rPr lang="ru-RU" sz="2400" b="1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чести и долга; </a:t>
            </a:r>
          </a:p>
          <a:p>
            <a:pPr marL="137160" algn="just"/>
            <a:r>
              <a:rPr lang="ru-RU" sz="2400" b="1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ты поёшь, пляшешь, читаешь стихи; </a:t>
            </a:r>
          </a:p>
          <a:p>
            <a:pPr marL="137160" algn="just"/>
            <a:r>
              <a:rPr lang="ru-RU" sz="2400" b="1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ты называешь  «узнать» и «понимать», </a:t>
            </a:r>
          </a:p>
          <a:p>
            <a:pPr marL="137160" algn="just"/>
            <a:r>
              <a:rPr lang="ru-RU" sz="2400" b="1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ты любишь свою семью; </a:t>
            </a:r>
          </a:p>
          <a:p>
            <a:pPr marL="137160" algn="just"/>
            <a:r>
              <a:rPr lang="ru-RU" sz="2400" b="1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кто твои любимые вожди, гении и пророки, </a:t>
            </a:r>
          </a:p>
          <a:p>
            <a:pPr marL="137160" algn="just"/>
            <a:r>
              <a:rPr lang="ru-RU" sz="2400" b="1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- скажи мне всё это, а я скажу тебе,</a:t>
            </a:r>
          </a:p>
          <a:p>
            <a:pPr marL="137160" algn="just"/>
            <a:r>
              <a:rPr lang="ru-RU" sz="2400" b="1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какой нации ты сын…»</a:t>
            </a:r>
          </a:p>
          <a:p>
            <a:pPr marL="137160" algn="just"/>
            <a:r>
              <a:rPr lang="ru-RU" sz="2400" b="1" dirty="0">
                <a:solidFill>
                  <a:schemeClr val="bg2">
                    <a:lumMod val="75000"/>
                  </a:schemeClr>
                </a:solidFill>
              </a:rPr>
              <a:t>                                      </a:t>
            </a:r>
          </a:p>
          <a:p>
            <a:pPr marL="137160"/>
            <a:r>
              <a:rPr lang="ru-RU" sz="2400" b="1" dirty="0">
                <a:solidFill>
                  <a:schemeClr val="bg2">
                    <a:lumMod val="75000"/>
                  </a:schemeClr>
                </a:solidFill>
              </a:rPr>
              <a:t>                                                                            Иван Ильин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03482812" name="Google Shape;116;p3"/>
          <p:cNvSpPr txBox="1">
            <a:spLocks noGrp="1"/>
          </p:cNvSpPr>
          <p:nvPr>
            <p:ph type="sldNum" idx="12"/>
          </p:nvPr>
        </p:nvSpPr>
        <p:spPr bwMode="auto">
          <a:xfrm>
            <a:off x="317148" y="6114705"/>
            <a:ext cx="731700" cy="524998"/>
          </a:xfrm>
          <a:prstGeom prst="rect">
            <a:avLst/>
          </a:prstGeom>
        </p:spPr>
        <p:txBody>
          <a:bodyPr spcFirstLastPara="1" wrap="square" lIns="91423" tIns="91423" rIns="91423" bIns="91423" anchor="b" anchorCtr="0">
            <a:no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fld id="{8E92CC1A-F711-48D2-D627-EC3C32B2E7A8}" type="slidenum">
              <a:rPr lang="ru-RU" sz="1100" b="1" i="0" u="none" strike="noStrike" cap="none" spc="0">
                <a:ln>
                  <a:noFill/>
                </a:ln>
                <a:solidFill>
                  <a:srgbClr val="0C4C87"/>
                </a:solidFill>
                <a:latin typeface="Arial"/>
                <a:cs typeface="Arial"/>
              </a:rPr>
              <a:t>4</a:t>
            </a:fld>
            <a:endParaRPr sz="1100" b="1" i="0" u="none" strike="noStrike" cap="none" spc="0">
              <a:ln>
                <a:noFill/>
              </a:ln>
              <a:solidFill>
                <a:srgbClr val="0C4C87"/>
              </a:solidFill>
              <a:latin typeface="Arial"/>
              <a:cs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41418" y="1473608"/>
            <a:ext cx="67471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i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i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05345" y="1935273"/>
            <a:ext cx="1047403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Менталитет – </a:t>
            </a:r>
            <a:br>
              <a:rPr lang="ru-RU" sz="24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своеобразная </a:t>
            </a:r>
            <a:r>
              <a:rPr lang="ru-RU" sz="2400" b="1" u="sng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память </a:t>
            </a:r>
            <a:r>
              <a:rPr lang="ru-RU" sz="24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народа о прошлом</a:t>
            </a:r>
          </a:p>
          <a:p>
            <a:r>
              <a:rPr lang="ru-RU" sz="24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                                      </a:t>
            </a:r>
          </a:p>
          <a:p>
            <a:r>
              <a:rPr lang="ru-RU" sz="24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                             </a:t>
            </a:r>
          </a:p>
          <a:p>
            <a:pPr algn="ctr"/>
            <a:r>
              <a:rPr lang="ru-RU" sz="2400" b="1" u="sng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 поведение</a:t>
            </a:r>
            <a:r>
              <a:rPr lang="ru-RU" sz="24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 миллионов людей</a:t>
            </a:r>
          </a:p>
          <a:p>
            <a:endParaRPr lang="ru-RU" sz="24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err="1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Поликультурность</a:t>
            </a:r>
            <a:r>
              <a:rPr lang="ru-RU" sz="24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 – </a:t>
            </a:r>
          </a:p>
          <a:p>
            <a:pPr algn="ctr"/>
            <a:r>
              <a:rPr lang="ru-RU" sz="2400" b="1" u="sng" dirty="0" err="1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взаимосогласование</a:t>
            </a:r>
            <a:r>
              <a:rPr lang="ru-RU" sz="2400" b="1" u="sng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 культур </a:t>
            </a:r>
            <a:r>
              <a:rPr lang="ru-RU" sz="24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разных народов</a:t>
            </a:r>
            <a:endParaRPr lang="ru-RU" sz="2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Стрелка вправо с вырезом 4"/>
          <p:cNvSpPr/>
          <p:nvPr/>
        </p:nvSpPr>
        <p:spPr>
          <a:xfrm rot="5400000">
            <a:off x="5947782" y="2976283"/>
            <a:ext cx="683477" cy="305684"/>
          </a:xfrm>
          <a:prstGeom prst="notched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0436" y="473472"/>
            <a:ext cx="10598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МБОУ «БОКСИТОГОРСКАЯ СРЕДНЯЯ ОБЩЕОБРАЗОВАТЕЛЬНАЯ ШКОЛА №2»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69817" y="1213009"/>
            <a:ext cx="9712037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20B0504020000000003" pitchFamily="34" charset="0"/>
              <a:cs typeface="Times New Roman" panose="02020603050405020304" pitchFamily="18" charset="0"/>
            </a:endParaRPr>
          </a:p>
          <a:p>
            <a:endParaRPr lang="ru-RU" sz="36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20B0504020000000003" pitchFamily="34" charset="0"/>
              <a:cs typeface="Times New Roman" panose="02020603050405020304" pitchFamily="18" charset="0"/>
            </a:endParaRPr>
          </a:p>
          <a:p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  <a:cs typeface="Times New Roman" panose="02020603050405020304" pitchFamily="18" charset="0"/>
              </a:rPr>
              <a:t>        Умом 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  <a:cs typeface="Times New Roman" panose="02020603050405020304" pitchFamily="18" charset="0"/>
              </a:rPr>
              <a:t>Россию не понять?</a:t>
            </a:r>
          </a:p>
          <a:p>
            <a:endParaRPr lang="ru-RU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20B0504020000000003" pitchFamily="34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   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                          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/ВЛИЯНИЕ ПРИРОДНЫХ И ИСТОРИЧЕСКИХ ФАКТОРОВ</a:t>
            </a:r>
          </a:p>
          <a:p>
            <a:r>
              <a:rPr lang="ru-RU" b="1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                                            НА ФОРМИРОВАНИЕ МЕНТАЛИТЕТА /</a:t>
            </a:r>
          </a:p>
          <a:p>
            <a:endParaRPr lang="ru-RU" b="1" dirty="0">
              <a:solidFill>
                <a:schemeClr val="bg2">
                  <a:lumMod val="25000"/>
                </a:schemeClr>
              </a:solidFill>
              <a:cs typeface="Times New Roman" panose="02020603050405020304" pitchFamily="18" charset="0"/>
            </a:endParaRPr>
          </a:p>
          <a:p>
            <a:endParaRPr lang="ru-RU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                                                                      </a:t>
            </a:r>
          </a:p>
          <a:p>
            <a:pPr algn="r"/>
            <a:r>
              <a:rPr lang="ru-RU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                                                                                                          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ИНТЕГРИРОВАННЫЙ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УРОК</a:t>
            </a:r>
            <a:endParaRPr lang="ru-RU" sz="1600" b="1" dirty="0">
              <a:solidFill>
                <a:schemeClr val="bg2">
                  <a:lumMod val="10000"/>
                </a:schemeClr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Игорь\Desktop\539450_html_m78940c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776" y="476672"/>
            <a:ext cx="3024336" cy="362920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61163" y="2399575"/>
            <a:ext cx="735676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… </a:t>
            </a:r>
            <a:r>
              <a:rPr lang="ru-RU" sz="2400" b="1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ulimChe" panose="020B0609000101010101" pitchFamily="49" charset="-127"/>
              </a:rPr>
              <a:t>Умом Россию не понять,</a:t>
            </a:r>
            <a:endParaRPr lang="ru-RU" sz="2400" b="1" i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r>
              <a:rPr lang="ru-RU" sz="2400" b="1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                         </a:t>
            </a:r>
            <a:r>
              <a:rPr lang="ru-RU" sz="2400" b="1" i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Аршином </a:t>
            </a:r>
            <a:r>
              <a:rPr lang="ru-RU" sz="2400" b="1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общим не измерить:</a:t>
            </a:r>
          </a:p>
          <a:p>
            <a:r>
              <a:rPr lang="ru-RU" sz="24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                      </a:t>
            </a:r>
            <a:endParaRPr lang="ru-RU" sz="2400" b="1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r>
              <a:rPr lang="ru-RU" sz="2400" b="1" i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У </a:t>
            </a:r>
            <a:r>
              <a:rPr lang="ru-RU" sz="2400" b="1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ней особенная стать –</a:t>
            </a:r>
          </a:p>
          <a:p>
            <a:r>
              <a:rPr lang="ru-RU" sz="2400" b="1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           </a:t>
            </a:r>
            <a:r>
              <a:rPr lang="ru-RU" sz="2400" b="1" i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В </a:t>
            </a:r>
            <a:r>
              <a:rPr lang="ru-RU" sz="2400" b="1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Россию можно </a:t>
            </a:r>
            <a:r>
              <a:rPr lang="ru-RU" sz="2400" b="1" i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только </a:t>
            </a:r>
            <a:r>
              <a:rPr lang="ru-RU" sz="2400" b="1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верить…</a:t>
            </a:r>
          </a:p>
          <a:p>
            <a:endParaRPr lang="ru-RU" sz="2400" b="1" i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r>
              <a:rPr lang="ru-RU" sz="2400" b="1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                                                                                    </a:t>
            </a:r>
            <a:r>
              <a:rPr lang="ru-RU" sz="2400" b="1" i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                                                                   </a:t>
            </a:r>
            <a:endParaRPr lang="ru-RU" sz="2400" b="1" i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r>
              <a:rPr lang="ru-RU" sz="2400" b="1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                                                         </a:t>
            </a:r>
            <a:r>
              <a:rPr lang="ru-RU" sz="2400" b="1" i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Ф.И</a:t>
            </a:r>
            <a:r>
              <a:rPr lang="ru-RU" sz="2400" b="1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. Тютчев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634875" y="1382947"/>
            <a:ext cx="2996198" cy="1550805"/>
          </a:xfrm>
          <a:prstGeom prst="ellipse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СЕВЕРО -ЗАПАД</a:t>
            </a:r>
            <a:endParaRPr lang="ru-RU" sz="16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Стрелка вправо с вырезом 2"/>
          <p:cNvSpPr/>
          <p:nvPr/>
        </p:nvSpPr>
        <p:spPr>
          <a:xfrm rot="16200000">
            <a:off x="5797349" y="780590"/>
            <a:ext cx="720081" cy="484632"/>
          </a:xfrm>
          <a:prstGeom prst="notchedRightArrow">
            <a:avLst/>
          </a:prstGeom>
          <a:solidFill>
            <a:schemeClr val="accent3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с вырезом 3"/>
          <p:cNvSpPr/>
          <p:nvPr/>
        </p:nvSpPr>
        <p:spPr>
          <a:xfrm rot="13853156">
            <a:off x="4389089" y="1023887"/>
            <a:ext cx="720081" cy="484632"/>
          </a:xfrm>
          <a:prstGeom prst="notchedRightArrow">
            <a:avLst/>
          </a:prstGeom>
          <a:solidFill>
            <a:schemeClr val="accent3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с вырезом 4"/>
          <p:cNvSpPr/>
          <p:nvPr/>
        </p:nvSpPr>
        <p:spPr>
          <a:xfrm rot="19281648">
            <a:off x="7128227" y="1048865"/>
            <a:ext cx="720081" cy="484632"/>
          </a:xfrm>
          <a:prstGeom prst="notchedRightArrow">
            <a:avLst/>
          </a:prstGeom>
          <a:solidFill>
            <a:schemeClr val="accent3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с вырезом 5"/>
          <p:cNvSpPr/>
          <p:nvPr/>
        </p:nvSpPr>
        <p:spPr>
          <a:xfrm rot="7272472">
            <a:off x="4675519" y="2855622"/>
            <a:ext cx="720081" cy="484632"/>
          </a:xfrm>
          <a:prstGeom prst="notchedRightArrow">
            <a:avLst/>
          </a:prstGeom>
          <a:solidFill>
            <a:schemeClr val="accent3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с вырезом 6"/>
          <p:cNvSpPr/>
          <p:nvPr/>
        </p:nvSpPr>
        <p:spPr>
          <a:xfrm rot="3270674">
            <a:off x="7232472" y="2752860"/>
            <a:ext cx="720081" cy="484632"/>
          </a:xfrm>
          <a:prstGeom prst="notchedRightArrow">
            <a:avLst/>
          </a:prstGeom>
          <a:solidFill>
            <a:schemeClr val="accent3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с вырезом 7"/>
          <p:cNvSpPr/>
          <p:nvPr/>
        </p:nvSpPr>
        <p:spPr>
          <a:xfrm rot="5400000">
            <a:off x="5968960" y="3137046"/>
            <a:ext cx="720081" cy="484632"/>
          </a:xfrm>
          <a:prstGeom prst="notchedRightArrow">
            <a:avLst/>
          </a:prstGeom>
          <a:solidFill>
            <a:schemeClr val="accent3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с вырезом 8"/>
          <p:cNvSpPr/>
          <p:nvPr/>
        </p:nvSpPr>
        <p:spPr>
          <a:xfrm>
            <a:off x="7631073" y="1880475"/>
            <a:ext cx="720081" cy="484632"/>
          </a:xfrm>
          <a:prstGeom prst="notchedRightArrow">
            <a:avLst/>
          </a:prstGeom>
          <a:solidFill>
            <a:schemeClr val="accent3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с вырезом 9"/>
          <p:cNvSpPr/>
          <p:nvPr/>
        </p:nvSpPr>
        <p:spPr>
          <a:xfrm rot="10800000">
            <a:off x="3914794" y="1924652"/>
            <a:ext cx="720081" cy="484632"/>
          </a:xfrm>
          <a:prstGeom prst="notchedRightArrow">
            <a:avLst/>
          </a:prstGeom>
          <a:solidFill>
            <a:schemeClr val="accent3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3457594" y="1954172"/>
            <a:ext cx="457200" cy="45720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7732164" y="794306"/>
            <a:ext cx="457200" cy="45720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5912258" y="187182"/>
            <a:ext cx="457200" cy="45720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4046234" y="605381"/>
            <a:ext cx="457200" cy="45720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520529" y="3348962"/>
            <a:ext cx="457200" cy="45720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7692198" y="3302834"/>
            <a:ext cx="457200" cy="45720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>
            <a:off x="8501709" y="1924652"/>
            <a:ext cx="457200" cy="45720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узел 17"/>
          <p:cNvSpPr/>
          <p:nvPr/>
        </p:nvSpPr>
        <p:spPr>
          <a:xfrm>
            <a:off x="6157389" y="3806162"/>
            <a:ext cx="457200" cy="45720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2960855"/>
              </p:ext>
            </p:extLst>
          </p:nvPr>
        </p:nvGraphicFramePr>
        <p:xfrm>
          <a:off x="2693358" y="4209238"/>
          <a:ext cx="7488833" cy="25899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2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1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endParaRPr lang="ru-RU" b="1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+mj-lt"/>
                      </a:endParaRPr>
                    </a:p>
                    <a:p>
                      <a:r>
                        <a:rPr lang="ru-RU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</a:rPr>
                        <a:t>1.</a:t>
                      </a:r>
                      <a:endParaRPr lang="ru-RU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+mj-lt"/>
                      </a:endParaRPr>
                    </a:p>
                    <a:p>
                      <a:r>
                        <a:rPr lang="ru-RU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</a:rPr>
                        <a:t>Псковская область</a:t>
                      </a:r>
                      <a:endParaRPr lang="ru-RU" dirty="0">
                        <a:solidFill>
                          <a:schemeClr val="bg2">
                            <a:lumMod val="1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+mj-lt"/>
                      </a:endParaRPr>
                    </a:p>
                    <a:p>
                      <a:r>
                        <a:rPr lang="ru-RU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</a:rPr>
                        <a:t>7.</a:t>
                      </a:r>
                      <a:endParaRPr lang="ru-RU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+mj-lt"/>
                      </a:endParaRPr>
                    </a:p>
                    <a:p>
                      <a:r>
                        <a:rPr lang="ru-RU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</a:rPr>
                        <a:t>Санкт - Петербург</a:t>
                      </a:r>
                      <a:endParaRPr lang="ru-RU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417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</a:rPr>
                        <a:t>2.</a:t>
                      </a:r>
                      <a:endParaRPr lang="ru-RU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</a:rPr>
                        <a:t>Республика</a:t>
                      </a:r>
                      <a:r>
                        <a:rPr lang="ru-RU" b="1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</a:rPr>
                        <a:t> Крым</a:t>
                      </a:r>
                      <a:endParaRPr lang="ru-RU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</a:rPr>
                        <a:t> 8.</a:t>
                      </a:r>
                      <a:endParaRPr lang="ru-RU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</a:rPr>
                        <a:t>Мурманская область</a:t>
                      </a:r>
                      <a:endParaRPr lang="ru-RU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417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</a:rPr>
                        <a:t>3.</a:t>
                      </a:r>
                      <a:endParaRPr lang="ru-RU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</a:rPr>
                        <a:t>Новгородская область</a:t>
                      </a:r>
                      <a:endParaRPr lang="ru-RU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</a:rPr>
                        <a:t> 9.</a:t>
                      </a:r>
                      <a:endParaRPr lang="ru-RU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</a:rPr>
                        <a:t>Республика Карелия</a:t>
                      </a:r>
                      <a:endParaRPr lang="ru-RU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417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</a:rPr>
                        <a:t>4.</a:t>
                      </a:r>
                      <a:endParaRPr lang="ru-RU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</a:rPr>
                        <a:t>Краснодарский край</a:t>
                      </a:r>
                      <a:endParaRPr lang="ru-RU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</a:rPr>
                        <a:t>10.</a:t>
                      </a:r>
                      <a:endParaRPr lang="ru-RU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</a:rPr>
                        <a:t>Архангельская область</a:t>
                      </a:r>
                      <a:endParaRPr lang="ru-RU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417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</a:rPr>
                        <a:t>5.</a:t>
                      </a:r>
                      <a:endParaRPr lang="ru-RU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</a:rPr>
                        <a:t>Калининградская область</a:t>
                      </a:r>
                      <a:endParaRPr lang="ru-RU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</a:rPr>
                        <a:t>11.</a:t>
                      </a:r>
                      <a:endParaRPr lang="ru-RU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</a:rPr>
                        <a:t>Ростовская область</a:t>
                      </a:r>
                      <a:endParaRPr lang="ru-RU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417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</a:rPr>
                        <a:t>6.</a:t>
                      </a:r>
                      <a:endParaRPr lang="ru-RU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</a:rPr>
                        <a:t>Чукотский автономный</a:t>
                      </a:r>
                      <a:r>
                        <a:rPr lang="ru-RU" b="1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</a:rPr>
                        <a:t> </a:t>
                      </a:r>
                    </a:p>
                    <a:p>
                      <a:r>
                        <a:rPr lang="ru-RU" b="1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</a:rPr>
                        <a:t>                       округ</a:t>
                      </a:r>
                      <a:endParaRPr lang="ru-RU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</a:rPr>
                        <a:t>12.</a:t>
                      </a:r>
                      <a:endParaRPr lang="ru-RU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</a:rPr>
                        <a:t>Ленинградская область</a:t>
                      </a:r>
                      <a:endParaRPr lang="ru-RU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760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634875" y="1382947"/>
            <a:ext cx="2996198" cy="1550805"/>
          </a:xfrm>
          <a:prstGeom prst="ellipse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СЕВЕРО -ЗАПАД</a:t>
            </a:r>
            <a:endParaRPr lang="ru-RU" sz="16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Стрелка вправо с вырезом 2"/>
          <p:cNvSpPr/>
          <p:nvPr/>
        </p:nvSpPr>
        <p:spPr>
          <a:xfrm rot="16200000">
            <a:off x="5797349" y="780590"/>
            <a:ext cx="720081" cy="484632"/>
          </a:xfrm>
          <a:prstGeom prst="notchedRightArrow">
            <a:avLst/>
          </a:prstGeom>
          <a:solidFill>
            <a:schemeClr val="accent3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с вырезом 3"/>
          <p:cNvSpPr/>
          <p:nvPr/>
        </p:nvSpPr>
        <p:spPr>
          <a:xfrm rot="13853156">
            <a:off x="4389089" y="1023887"/>
            <a:ext cx="720081" cy="484632"/>
          </a:xfrm>
          <a:prstGeom prst="notchedRightArrow">
            <a:avLst/>
          </a:prstGeom>
          <a:solidFill>
            <a:schemeClr val="accent3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с вырезом 4"/>
          <p:cNvSpPr/>
          <p:nvPr/>
        </p:nvSpPr>
        <p:spPr>
          <a:xfrm rot="19281648">
            <a:off x="7128227" y="1048865"/>
            <a:ext cx="720081" cy="484632"/>
          </a:xfrm>
          <a:prstGeom prst="notchedRightArrow">
            <a:avLst/>
          </a:prstGeom>
          <a:solidFill>
            <a:schemeClr val="accent3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с вырезом 5"/>
          <p:cNvSpPr/>
          <p:nvPr/>
        </p:nvSpPr>
        <p:spPr>
          <a:xfrm rot="7272472">
            <a:off x="4675519" y="2855622"/>
            <a:ext cx="720081" cy="484632"/>
          </a:xfrm>
          <a:prstGeom prst="notchedRightArrow">
            <a:avLst/>
          </a:prstGeom>
          <a:solidFill>
            <a:schemeClr val="accent3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с вырезом 6"/>
          <p:cNvSpPr/>
          <p:nvPr/>
        </p:nvSpPr>
        <p:spPr>
          <a:xfrm rot="3270674">
            <a:off x="7232472" y="2752860"/>
            <a:ext cx="720081" cy="484632"/>
          </a:xfrm>
          <a:prstGeom prst="notchedRightArrow">
            <a:avLst/>
          </a:prstGeom>
          <a:solidFill>
            <a:schemeClr val="accent3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с вырезом 7"/>
          <p:cNvSpPr/>
          <p:nvPr/>
        </p:nvSpPr>
        <p:spPr>
          <a:xfrm rot="5400000">
            <a:off x="5968960" y="3137046"/>
            <a:ext cx="720081" cy="484632"/>
          </a:xfrm>
          <a:prstGeom prst="notchedRightArrow">
            <a:avLst/>
          </a:prstGeom>
          <a:solidFill>
            <a:schemeClr val="accent3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с вырезом 8"/>
          <p:cNvSpPr/>
          <p:nvPr/>
        </p:nvSpPr>
        <p:spPr>
          <a:xfrm>
            <a:off x="7631073" y="1880475"/>
            <a:ext cx="720081" cy="484632"/>
          </a:xfrm>
          <a:prstGeom prst="notchedRightArrow">
            <a:avLst/>
          </a:prstGeom>
          <a:solidFill>
            <a:schemeClr val="accent3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с вырезом 9"/>
          <p:cNvSpPr/>
          <p:nvPr/>
        </p:nvSpPr>
        <p:spPr>
          <a:xfrm rot="10800000">
            <a:off x="3914794" y="1924652"/>
            <a:ext cx="720081" cy="484632"/>
          </a:xfrm>
          <a:prstGeom prst="notchedRightArrow">
            <a:avLst/>
          </a:prstGeom>
          <a:solidFill>
            <a:schemeClr val="accent3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3228109" y="1954171"/>
            <a:ext cx="686685" cy="607174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12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Блок-схема: узел 12"/>
          <p:cNvSpPr/>
          <p:nvPr/>
        </p:nvSpPr>
        <p:spPr>
          <a:xfrm>
            <a:off x="7732164" y="794306"/>
            <a:ext cx="457200" cy="45720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5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Блок-схема: узел 13"/>
          <p:cNvSpPr/>
          <p:nvPr/>
        </p:nvSpPr>
        <p:spPr>
          <a:xfrm>
            <a:off x="5912258" y="187182"/>
            <a:ext cx="457200" cy="45720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3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5" name="Блок-схема: узел 14"/>
          <p:cNvSpPr/>
          <p:nvPr/>
        </p:nvSpPr>
        <p:spPr>
          <a:xfrm>
            <a:off x="4046234" y="605381"/>
            <a:ext cx="457200" cy="45720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1</a:t>
            </a:r>
          </a:p>
        </p:txBody>
      </p:sp>
      <p:sp>
        <p:nvSpPr>
          <p:cNvPr id="16" name="Блок-схема: узел 15"/>
          <p:cNvSpPr/>
          <p:nvPr/>
        </p:nvSpPr>
        <p:spPr>
          <a:xfrm>
            <a:off x="4274834" y="3379361"/>
            <a:ext cx="655111" cy="588641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10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7" name="Блок-схема: узел 16"/>
          <p:cNvSpPr/>
          <p:nvPr/>
        </p:nvSpPr>
        <p:spPr>
          <a:xfrm>
            <a:off x="7692198" y="3302834"/>
            <a:ext cx="457200" cy="45720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8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Блок-схема: узел 19"/>
          <p:cNvSpPr/>
          <p:nvPr/>
        </p:nvSpPr>
        <p:spPr>
          <a:xfrm>
            <a:off x="8501709" y="1924652"/>
            <a:ext cx="457200" cy="45720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7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8" name="Блок-схема: узел 17"/>
          <p:cNvSpPr/>
          <p:nvPr/>
        </p:nvSpPr>
        <p:spPr>
          <a:xfrm>
            <a:off x="6085590" y="3739403"/>
            <a:ext cx="457200" cy="45720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9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127357"/>
              </p:ext>
            </p:extLst>
          </p:nvPr>
        </p:nvGraphicFramePr>
        <p:xfrm>
          <a:off x="2693358" y="4209238"/>
          <a:ext cx="7488833" cy="25899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2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1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endParaRPr lang="ru-RU" b="1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+mj-lt"/>
                      </a:endParaRPr>
                    </a:p>
                    <a:p>
                      <a:r>
                        <a:rPr lang="ru-RU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</a:rPr>
                        <a:t>1.</a:t>
                      </a:r>
                      <a:endParaRPr lang="ru-RU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+mj-lt"/>
                      </a:endParaRPr>
                    </a:p>
                    <a:p>
                      <a:r>
                        <a:rPr lang="ru-RU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</a:rPr>
                        <a:t>Псковская область</a:t>
                      </a:r>
                      <a:endParaRPr lang="ru-RU" dirty="0">
                        <a:solidFill>
                          <a:schemeClr val="bg2">
                            <a:lumMod val="1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+mj-lt"/>
                      </a:endParaRPr>
                    </a:p>
                    <a:p>
                      <a:r>
                        <a:rPr lang="ru-RU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</a:rPr>
                        <a:t>7.</a:t>
                      </a:r>
                      <a:endParaRPr lang="ru-RU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+mj-lt"/>
                      </a:endParaRPr>
                    </a:p>
                    <a:p>
                      <a:r>
                        <a:rPr lang="ru-RU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</a:rPr>
                        <a:t>Санкт - Петербург</a:t>
                      </a:r>
                      <a:endParaRPr lang="ru-RU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417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</a:rPr>
                        <a:t>2.</a:t>
                      </a:r>
                      <a:endParaRPr lang="ru-RU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</a:rPr>
                        <a:t>Республика</a:t>
                      </a:r>
                      <a:r>
                        <a:rPr lang="ru-RU" b="1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</a:rPr>
                        <a:t> Крым</a:t>
                      </a:r>
                      <a:endParaRPr lang="ru-RU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</a:rPr>
                        <a:t> 8.</a:t>
                      </a:r>
                      <a:endParaRPr lang="ru-RU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</a:rPr>
                        <a:t>Мурманская область</a:t>
                      </a:r>
                      <a:endParaRPr lang="ru-RU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417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</a:rPr>
                        <a:t>3.</a:t>
                      </a:r>
                      <a:endParaRPr lang="ru-RU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</a:rPr>
                        <a:t>Новгородская область</a:t>
                      </a:r>
                      <a:endParaRPr lang="ru-RU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</a:rPr>
                        <a:t> 9.</a:t>
                      </a:r>
                      <a:endParaRPr lang="ru-RU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</a:rPr>
                        <a:t>Республика Карелия</a:t>
                      </a:r>
                      <a:endParaRPr lang="ru-RU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417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</a:rPr>
                        <a:t>4.</a:t>
                      </a:r>
                      <a:endParaRPr lang="ru-RU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</a:rPr>
                        <a:t>Краснодарский край</a:t>
                      </a:r>
                      <a:endParaRPr lang="ru-RU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</a:rPr>
                        <a:t>10.</a:t>
                      </a:r>
                      <a:endParaRPr lang="ru-RU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</a:rPr>
                        <a:t>Архангельская область</a:t>
                      </a:r>
                      <a:endParaRPr lang="ru-RU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417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</a:rPr>
                        <a:t>5.</a:t>
                      </a:r>
                      <a:endParaRPr lang="ru-RU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</a:rPr>
                        <a:t>Калининградская область</a:t>
                      </a:r>
                      <a:endParaRPr lang="ru-RU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</a:rPr>
                        <a:t>11.</a:t>
                      </a:r>
                      <a:endParaRPr lang="ru-RU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</a:rPr>
                        <a:t>Ростовская область</a:t>
                      </a:r>
                      <a:endParaRPr lang="ru-RU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417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</a:rPr>
                        <a:t>6.</a:t>
                      </a:r>
                      <a:endParaRPr lang="ru-RU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</a:rPr>
                        <a:t>Чукотский автономный</a:t>
                      </a:r>
                      <a:r>
                        <a:rPr lang="ru-RU" b="1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</a:rPr>
                        <a:t> </a:t>
                      </a:r>
                    </a:p>
                    <a:p>
                      <a:r>
                        <a:rPr lang="ru-RU" b="1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</a:rPr>
                        <a:t>                       округ</a:t>
                      </a:r>
                      <a:endParaRPr lang="ru-RU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</a:rPr>
                        <a:t>12.</a:t>
                      </a:r>
                      <a:endParaRPr lang="ru-RU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</a:rPr>
                        <a:t>Ленинградская область</a:t>
                      </a:r>
                      <a:endParaRPr lang="ru-RU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01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31673" y="376442"/>
            <a:ext cx="3851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«Визитная карточка»</a:t>
            </a:r>
            <a:endParaRPr lang="ru-RU" dirty="0"/>
          </a:p>
        </p:txBody>
      </p:sp>
      <p:pic>
        <p:nvPicPr>
          <p:cNvPr id="3" name="Объект 3" descr="C:\Users\Игорь\Desktop\Mednyiy_vsadnik_big_2012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09" y="994190"/>
            <a:ext cx="2046820" cy="2164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1" descr="Памятники М.В. Ломоносову в Архангельск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99" b="33757"/>
          <a:stretch>
            <a:fillRect/>
          </a:stretch>
        </p:blipFill>
        <p:spPr bwMode="auto">
          <a:xfrm>
            <a:off x="3804872" y="1081021"/>
            <a:ext cx="2014037" cy="2342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C:\Users\Игорь\Desktop\1329046152_930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512" y="994191"/>
            <a:ext cx="1861761" cy="2342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Игорь\Desktop\georg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2545" y="994191"/>
            <a:ext cx="1824105" cy="2342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Игорь\Desktop\9R6Z3vyi_FE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8" r="21132"/>
          <a:stretch/>
        </p:blipFill>
        <p:spPr bwMode="auto">
          <a:xfrm>
            <a:off x="1043608" y="4043598"/>
            <a:ext cx="2020932" cy="2241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Игорь\Desktop\Otdyx-v-Karelii-5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043598"/>
            <a:ext cx="2052228" cy="2157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Игорь\Desktop\Pskov06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512" y="4043598"/>
            <a:ext cx="2232248" cy="215757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2531729" y="2822432"/>
            <a:ext cx="914400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316635" y="2881595"/>
            <a:ext cx="914400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973123" y="2850626"/>
            <a:ext cx="914400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0649450" y="2850626"/>
            <a:ext cx="914400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531729" y="5623976"/>
            <a:ext cx="914400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361709" y="5563380"/>
            <a:ext cx="914400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8572453" y="5555188"/>
            <a:ext cx="914400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58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</TotalTime>
  <Words>639</Words>
  <Application>Microsoft Office PowerPoint</Application>
  <DocSecurity>0</DocSecurity>
  <PresentationFormat>Широкоэкранный</PresentationFormat>
  <Paragraphs>195</Paragraphs>
  <Slides>17</Slides>
  <Notes>7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Arial</vt:lpstr>
      <vt:lpstr>Arial Regular</vt:lpstr>
      <vt:lpstr>Calibri</vt:lpstr>
      <vt:lpstr>Georgia</vt:lpstr>
      <vt:lpstr>GulimChe</vt:lpstr>
      <vt:lpstr>Raleway Medium</vt:lpstr>
      <vt:lpstr>Segoe Script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Анашкина Екатерина Борисовна</dc:creator>
  <cp:keywords/>
  <dc:description/>
  <cp:lastModifiedBy>Зубкова Екатерина Дмитриевна</cp:lastModifiedBy>
  <cp:revision>912</cp:revision>
  <dcterms:created xsi:type="dcterms:W3CDTF">2020-02-25T09:30:21Z</dcterms:created>
  <dcterms:modified xsi:type="dcterms:W3CDTF">2024-11-27T09:54:07Z</dcterms:modified>
  <cp:category/>
  <dc:identifier/>
  <cp:contentStatus/>
  <dc:language/>
  <cp:version/>
</cp:coreProperties>
</file>