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7" r:id="rId2"/>
    <p:sldId id="312" r:id="rId3"/>
    <p:sldId id="313" r:id="rId4"/>
    <p:sldId id="332" r:id="rId5"/>
    <p:sldId id="330" r:id="rId6"/>
    <p:sldId id="331" r:id="rId7"/>
    <p:sldId id="333" r:id="rId8"/>
    <p:sldId id="334" r:id="rId9"/>
    <p:sldId id="336" r:id="rId10"/>
    <p:sldId id="337" r:id="rId11"/>
    <p:sldId id="338" r:id="rId12"/>
    <p:sldId id="339" r:id="rId13"/>
    <p:sldId id="335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1" r:id="rId25"/>
    <p:sldId id="350" r:id="rId26"/>
    <p:sldId id="329" r:id="rId27"/>
  </p:sldIdLst>
  <p:sldSz cx="12192000" cy="6858000"/>
  <p:notesSz cx="6858000" cy="9144000"/>
  <p:embeddedFontLst>
    <p:embeddedFont>
      <p:font typeface="Roboto" charset="0"/>
      <p:regular r:id="rId29"/>
      <p:bold r:id="rId30"/>
      <p:italic r:id="rId31"/>
      <p:boldItalic r:id="rId32"/>
    </p:embeddedFont>
    <p:embeddedFont>
      <p:font typeface="Monotype Corsiva" pitchFamily="66" charset="0"/>
      <p:italic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Helvetica Bold" charset="0"/>
      <p:regular r:id="rId3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2" userDrawn="1">
          <p15:clr>
            <a:srgbClr val="F26B43"/>
          </p15:clr>
        </p15:guide>
        <p15:guide id="2" pos="241" userDrawn="1">
          <p15:clr>
            <a:srgbClr val="F26B43"/>
          </p15:clr>
        </p15:guide>
        <p15:guide id="3" pos="7242" userDrawn="1">
          <p15:clr>
            <a:srgbClr val="A4A3A4"/>
          </p15:clr>
        </p15:guide>
        <p15:guide id="4" pos="7423" userDrawn="1">
          <p15:clr>
            <a:srgbClr val="F26B43"/>
          </p15:clr>
        </p15:guide>
        <p15:guide id="5" orient="horz" pos="4201" userDrawn="1">
          <p15:clr>
            <a:srgbClr val="F26B43"/>
          </p15:clr>
        </p15:guide>
        <p15:guide id="6" orient="horz" pos="2795" userDrawn="1">
          <p15:clr>
            <a:srgbClr val="A4A3A4"/>
          </p15:clr>
        </p15:guide>
        <p15:guide id="7" pos="5428" userDrawn="1">
          <p15:clr>
            <a:srgbClr val="A4A3A4"/>
          </p15:clr>
        </p15:guide>
        <p15:guide id="8" orient="horz" pos="4019" userDrawn="1">
          <p15:clr>
            <a:srgbClr val="A4A3A4"/>
          </p15:clr>
        </p15:guide>
        <p15:guide id="9" pos="2229" userDrawn="1">
          <p15:clr>
            <a:srgbClr val="A4A3A4"/>
          </p15:clr>
        </p15:guide>
        <p15:guide id="10" pos="357" userDrawn="1">
          <p15:clr>
            <a:srgbClr val="9FCC3B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9F6D8"/>
    <a:srgbClr val="E1DFF2"/>
    <a:srgbClr val="F4ECE4"/>
    <a:srgbClr val="D1E2FD"/>
    <a:srgbClr val="F6F8FB"/>
    <a:srgbClr val="FFFFFF"/>
    <a:srgbClr val="F6F7F8"/>
    <a:srgbClr val="76B531"/>
    <a:srgbClr val="F3F7F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637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126" y="-138"/>
      </p:cViewPr>
      <p:guideLst>
        <p:guide orient="horz" pos="232"/>
        <p:guide orient="horz" pos="4201"/>
        <p:guide orient="horz" pos="2795"/>
        <p:guide orient="horz" pos="4019"/>
        <p:guide pos="241"/>
        <p:guide pos="7251"/>
        <p:guide pos="7423"/>
        <p:guide pos="5428"/>
        <p:guide pos="2229"/>
        <p:guide pos="35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DA60D-7F3C-472C-B3DA-515C6C10A136}" type="datetimeFigureOut">
              <a:rPr lang="ru-RU" smtClean="0"/>
              <a:pPr/>
              <a:t>19.10.2024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24FA2D-71E0-4CFC-8100-CCD50BD6C2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5104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5244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24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52444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g2c6f0a5e03a_0_17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5" name="Google Shape;1225;g2c6f0a5e03a_0_1726:notes"/>
          <p:cNvSpPr txBox="1">
            <a:spLocks noGrp="1"/>
          </p:cNvSpPr>
          <p:nvPr>
            <p:ph type="body" idx="1"/>
          </p:nvPr>
        </p:nvSpPr>
        <p:spPr>
          <a:xfrm>
            <a:off x="680244" y="4778673"/>
            <a:ext cx="5437200" cy="3908400"/>
          </a:xfrm>
          <a:prstGeom prst="rect">
            <a:avLst/>
          </a:prstGeom>
        </p:spPr>
        <p:txBody>
          <a:bodyPr spcFirstLastPara="1" wrap="square" lIns="91275" tIns="45625" rIns="91275" bIns="45625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6" name="Google Shape;1226;g2c6f0a5e03a_0_1726:notes"/>
          <p:cNvSpPr txBox="1">
            <a:spLocks noGrp="1"/>
          </p:cNvSpPr>
          <p:nvPr>
            <p:ph type="sldNum" idx="12"/>
          </p:nvPr>
        </p:nvSpPr>
        <p:spPr>
          <a:xfrm>
            <a:off x="3849955" y="9430546"/>
            <a:ext cx="2946000" cy="497700"/>
          </a:xfrm>
          <a:prstGeom prst="rect">
            <a:avLst/>
          </a:prstGeom>
        </p:spPr>
        <p:txBody>
          <a:bodyPr spcFirstLastPara="1" wrap="square" lIns="91275" tIns="45625" rIns="91275" bIns="456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26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436914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5244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30525" y="850900"/>
            <a:ext cx="4083050" cy="2297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94411" y="3275203"/>
            <a:ext cx="7955279" cy="267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 txBox="1">
            <a:spLocks noGrp="1"/>
          </p:cNvSpPr>
          <p:nvPr>
            <p:ph type="sldNum" idx="12"/>
          </p:nvPr>
        </p:nvSpPr>
        <p:spPr>
          <a:xfrm>
            <a:off x="5632692" y="6464153"/>
            <a:ext cx="4309110" cy="341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137396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Скругленный прямоугольник 25"/>
          <p:cNvSpPr/>
          <p:nvPr userDrawn="1"/>
        </p:nvSpPr>
        <p:spPr>
          <a:xfrm>
            <a:off x="1102864" y="1204884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 userDrawn="1"/>
        </p:nvSpPr>
        <p:spPr>
          <a:xfrm>
            <a:off x="1403011" y="1204884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 userDrawn="1"/>
        </p:nvSpPr>
        <p:spPr>
          <a:xfrm>
            <a:off x="1703158" y="1204884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 userDrawn="1"/>
        </p:nvSpPr>
        <p:spPr>
          <a:xfrm>
            <a:off x="2003305" y="1204884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 userDrawn="1"/>
        </p:nvSpPr>
        <p:spPr>
          <a:xfrm>
            <a:off x="2003305" y="902703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 userDrawn="1"/>
        </p:nvSpPr>
        <p:spPr>
          <a:xfrm>
            <a:off x="1403011" y="907333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 userDrawn="1"/>
        </p:nvSpPr>
        <p:spPr>
          <a:xfrm>
            <a:off x="1403011" y="60978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 userDrawn="1"/>
        </p:nvSpPr>
        <p:spPr>
          <a:xfrm>
            <a:off x="2303452" y="61442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1112840" y="609782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 userDrawn="1"/>
        </p:nvSpPr>
        <p:spPr>
          <a:xfrm>
            <a:off x="822669" y="60978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 userDrawn="1"/>
        </p:nvSpPr>
        <p:spPr>
          <a:xfrm>
            <a:off x="530512" y="604363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 userDrawn="1"/>
        </p:nvSpPr>
        <p:spPr>
          <a:xfrm>
            <a:off x="239348" y="311757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 userDrawn="1"/>
        </p:nvSpPr>
        <p:spPr>
          <a:xfrm>
            <a:off x="530512" y="311757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 userDrawn="1"/>
        </p:nvSpPr>
        <p:spPr>
          <a:xfrm>
            <a:off x="822669" y="311757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 userDrawn="1"/>
        </p:nvSpPr>
        <p:spPr>
          <a:xfrm>
            <a:off x="1112840" y="31223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 userDrawn="1"/>
        </p:nvSpPr>
        <p:spPr>
          <a:xfrm>
            <a:off x="1112840" y="14680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 userDrawn="1"/>
        </p:nvSpPr>
        <p:spPr>
          <a:xfrm>
            <a:off x="530512" y="15275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 userDrawn="1"/>
        </p:nvSpPr>
        <p:spPr>
          <a:xfrm>
            <a:off x="532510" y="-28287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 userDrawn="1"/>
        </p:nvSpPr>
        <p:spPr>
          <a:xfrm>
            <a:off x="1354157" y="-28287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 userDrawn="1"/>
        </p:nvSpPr>
        <p:spPr>
          <a:xfrm>
            <a:off x="222375" y="-28287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 userDrawn="1"/>
        </p:nvSpPr>
        <p:spPr>
          <a:xfrm>
            <a:off x="-67796" y="-28287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 userDrawn="1"/>
        </p:nvSpPr>
        <p:spPr>
          <a:xfrm>
            <a:off x="-359953" y="-28287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 userDrawn="1"/>
        </p:nvSpPr>
        <p:spPr>
          <a:xfrm>
            <a:off x="10459511" y="6983181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 userDrawn="1"/>
        </p:nvSpPr>
        <p:spPr>
          <a:xfrm>
            <a:off x="10759658" y="6983181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 userDrawn="1"/>
        </p:nvSpPr>
        <p:spPr>
          <a:xfrm>
            <a:off x="11059805" y="6983181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 userDrawn="1"/>
        </p:nvSpPr>
        <p:spPr>
          <a:xfrm>
            <a:off x="11359952" y="6983181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 userDrawn="1"/>
        </p:nvSpPr>
        <p:spPr>
          <a:xfrm>
            <a:off x="11359952" y="6681000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 userDrawn="1"/>
        </p:nvSpPr>
        <p:spPr>
          <a:xfrm>
            <a:off x="10759658" y="6685630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 userDrawn="1"/>
        </p:nvSpPr>
        <p:spPr>
          <a:xfrm>
            <a:off x="10759658" y="6388078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 userDrawn="1"/>
        </p:nvSpPr>
        <p:spPr>
          <a:xfrm>
            <a:off x="11660099" y="6392718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 userDrawn="1"/>
        </p:nvSpPr>
        <p:spPr>
          <a:xfrm>
            <a:off x="10469487" y="6388079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 userDrawn="1"/>
        </p:nvSpPr>
        <p:spPr>
          <a:xfrm>
            <a:off x="10179316" y="6388078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 userDrawn="1"/>
        </p:nvSpPr>
        <p:spPr>
          <a:xfrm>
            <a:off x="9887159" y="6382660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 userDrawn="1"/>
        </p:nvSpPr>
        <p:spPr>
          <a:xfrm>
            <a:off x="9595995" y="6090054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 userDrawn="1"/>
        </p:nvSpPr>
        <p:spPr>
          <a:xfrm>
            <a:off x="9887159" y="6090054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 userDrawn="1"/>
        </p:nvSpPr>
        <p:spPr>
          <a:xfrm>
            <a:off x="10179316" y="6090054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 userDrawn="1"/>
        </p:nvSpPr>
        <p:spPr>
          <a:xfrm>
            <a:off x="10469487" y="6090528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 userDrawn="1"/>
        </p:nvSpPr>
        <p:spPr>
          <a:xfrm>
            <a:off x="10469487" y="5792977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 userDrawn="1"/>
        </p:nvSpPr>
        <p:spPr>
          <a:xfrm>
            <a:off x="9887159" y="5793572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 userDrawn="1"/>
        </p:nvSpPr>
        <p:spPr>
          <a:xfrm>
            <a:off x="9889157" y="5495426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 userDrawn="1"/>
        </p:nvSpPr>
        <p:spPr>
          <a:xfrm>
            <a:off x="10710804" y="5495426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 userDrawn="1"/>
        </p:nvSpPr>
        <p:spPr>
          <a:xfrm>
            <a:off x="9579022" y="5495426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 userDrawn="1"/>
        </p:nvSpPr>
        <p:spPr>
          <a:xfrm>
            <a:off x="9288851" y="5495426"/>
            <a:ext cx="221373" cy="22137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 userDrawn="1"/>
        </p:nvSpPr>
        <p:spPr>
          <a:xfrm>
            <a:off x="-932118" y="1512545"/>
            <a:ext cx="12717347" cy="3907553"/>
          </a:xfrm>
          <a:prstGeom prst="roundRect">
            <a:avLst>
              <a:gd name="adj" fmla="val 6483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3526" y="2840909"/>
            <a:ext cx="9144000" cy="1250823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67321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роткая_плаш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 userDrawn="1"/>
        </p:nvSpPr>
        <p:spPr>
          <a:xfrm>
            <a:off x="7872663" y="205749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 userDrawn="1"/>
        </p:nvSpPr>
        <p:spPr>
          <a:xfrm>
            <a:off x="7106470" y="205749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 userDrawn="1"/>
        </p:nvSpPr>
        <p:spPr>
          <a:xfrm>
            <a:off x="7397634" y="205749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 userDrawn="1"/>
        </p:nvSpPr>
        <p:spPr>
          <a:xfrm>
            <a:off x="6815306" y="206344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 userDrawn="1"/>
        </p:nvSpPr>
        <p:spPr>
          <a:xfrm>
            <a:off x="6885097" y="-110687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 userDrawn="1"/>
        </p:nvSpPr>
        <p:spPr>
          <a:xfrm>
            <a:off x="7638951" y="-91802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 userDrawn="1"/>
        </p:nvSpPr>
        <p:spPr>
          <a:xfrm>
            <a:off x="6574962" y="-110687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 userDrawn="1"/>
        </p:nvSpPr>
        <p:spPr>
          <a:xfrm>
            <a:off x="6284791" y="-110687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 userDrawn="1"/>
        </p:nvSpPr>
        <p:spPr>
          <a:xfrm>
            <a:off x="5992634" y="-110687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 userDrawn="1"/>
        </p:nvSpPr>
        <p:spPr>
          <a:xfrm>
            <a:off x="11481019" y="5965345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 userDrawn="1"/>
        </p:nvSpPr>
        <p:spPr>
          <a:xfrm>
            <a:off x="11781166" y="5965344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 userDrawn="1"/>
        </p:nvSpPr>
        <p:spPr>
          <a:xfrm>
            <a:off x="11781166" y="567746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 userDrawn="1"/>
        </p:nvSpPr>
        <p:spPr>
          <a:xfrm>
            <a:off x="12020735" y="539575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 userDrawn="1"/>
        </p:nvSpPr>
        <p:spPr>
          <a:xfrm>
            <a:off x="11481019" y="656044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 userDrawn="1"/>
        </p:nvSpPr>
        <p:spPr>
          <a:xfrm>
            <a:off x="11481019" y="6262897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 userDrawn="1"/>
        </p:nvSpPr>
        <p:spPr>
          <a:xfrm>
            <a:off x="11190848" y="6262898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10900677" y="6262897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 userDrawn="1"/>
        </p:nvSpPr>
        <p:spPr>
          <a:xfrm>
            <a:off x="10608520" y="625747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 userDrawn="1"/>
        </p:nvSpPr>
        <p:spPr>
          <a:xfrm>
            <a:off x="9474773" y="6267536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 userDrawn="1"/>
        </p:nvSpPr>
        <p:spPr>
          <a:xfrm>
            <a:off x="10306409" y="655581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 userDrawn="1"/>
        </p:nvSpPr>
        <p:spPr>
          <a:xfrm>
            <a:off x="9784909" y="655581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 userDrawn="1"/>
        </p:nvSpPr>
        <p:spPr>
          <a:xfrm>
            <a:off x="10606556" y="655581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 userDrawn="1"/>
        </p:nvSpPr>
        <p:spPr>
          <a:xfrm>
            <a:off x="9474774" y="655581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 userDrawn="1"/>
        </p:nvSpPr>
        <p:spPr>
          <a:xfrm>
            <a:off x="9184603" y="655581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 userDrawn="1"/>
        </p:nvSpPr>
        <p:spPr>
          <a:xfrm>
            <a:off x="8892446" y="6555819"/>
            <a:ext cx="221373" cy="221373"/>
          </a:xfrm>
          <a:prstGeom prst="round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 userDrawn="1"/>
        </p:nvSpPr>
        <p:spPr>
          <a:xfrm>
            <a:off x="9015053" y="-110687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 userDrawn="1"/>
        </p:nvSpPr>
        <p:spPr>
          <a:xfrm>
            <a:off x="8704918" y="-110687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 userDrawn="1"/>
        </p:nvSpPr>
        <p:spPr>
          <a:xfrm>
            <a:off x="8414747" y="-110687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 userDrawn="1"/>
        </p:nvSpPr>
        <p:spPr>
          <a:xfrm>
            <a:off x="8122590" y="-110687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 userDrawn="1"/>
        </p:nvSpPr>
        <p:spPr>
          <a:xfrm>
            <a:off x="8704918" y="205749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 userDrawn="1"/>
        </p:nvSpPr>
        <p:spPr>
          <a:xfrm>
            <a:off x="9015053" y="204161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 userDrawn="1"/>
        </p:nvSpPr>
        <p:spPr>
          <a:xfrm>
            <a:off x="9329107" y="204161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 userDrawn="1"/>
        </p:nvSpPr>
        <p:spPr>
          <a:xfrm>
            <a:off x="9329107" y="507040"/>
            <a:ext cx="221373" cy="221373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366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ы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 userDrawn="1"/>
        </p:nvSpPr>
        <p:spPr>
          <a:xfrm>
            <a:off x="1054993" y="203934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 userDrawn="1"/>
        </p:nvSpPr>
        <p:spPr>
          <a:xfrm>
            <a:off x="1355140" y="203934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 userDrawn="1"/>
        </p:nvSpPr>
        <p:spPr>
          <a:xfrm>
            <a:off x="1655287" y="203934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 userDrawn="1"/>
        </p:nvSpPr>
        <p:spPr>
          <a:xfrm>
            <a:off x="1955434" y="203934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182494" y="1380374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473810" y="200565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182493" y="1677312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72689" y="1093772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 userDrawn="1"/>
        </p:nvSpPr>
        <p:spPr>
          <a:xfrm>
            <a:off x="474651" y="800850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 userDrawn="1"/>
        </p:nvSpPr>
        <p:spPr>
          <a:xfrm>
            <a:off x="182494" y="795432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 userDrawn="1"/>
        </p:nvSpPr>
        <p:spPr>
          <a:xfrm>
            <a:off x="-108670" y="502826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 userDrawn="1"/>
        </p:nvSpPr>
        <p:spPr>
          <a:xfrm>
            <a:off x="182494" y="502826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 userDrawn="1"/>
        </p:nvSpPr>
        <p:spPr>
          <a:xfrm>
            <a:off x="474651" y="502826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 userDrawn="1"/>
        </p:nvSpPr>
        <p:spPr>
          <a:xfrm>
            <a:off x="764822" y="503300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 userDrawn="1"/>
        </p:nvSpPr>
        <p:spPr>
          <a:xfrm>
            <a:off x="764822" y="205749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 userDrawn="1"/>
        </p:nvSpPr>
        <p:spPr>
          <a:xfrm>
            <a:off x="182494" y="206344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 userDrawn="1"/>
        </p:nvSpPr>
        <p:spPr>
          <a:xfrm>
            <a:off x="184492" y="-91802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 userDrawn="1"/>
        </p:nvSpPr>
        <p:spPr>
          <a:xfrm>
            <a:off x="1054992" y="-91802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 userDrawn="1"/>
        </p:nvSpPr>
        <p:spPr>
          <a:xfrm>
            <a:off x="-125643" y="-91802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 userDrawn="1"/>
        </p:nvSpPr>
        <p:spPr>
          <a:xfrm>
            <a:off x="-415814" y="-91802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 userDrawn="1"/>
        </p:nvSpPr>
        <p:spPr>
          <a:xfrm>
            <a:off x="-707971" y="-91802"/>
            <a:ext cx="221373" cy="22137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 userDrawn="1"/>
        </p:nvSpPr>
        <p:spPr>
          <a:xfrm>
            <a:off x="9112773" y="6267537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 userDrawn="1"/>
        </p:nvSpPr>
        <p:spPr>
          <a:xfrm>
            <a:off x="9412920" y="6267537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 userDrawn="1"/>
        </p:nvSpPr>
        <p:spPr>
          <a:xfrm>
            <a:off x="9713067" y="6267537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 userDrawn="1"/>
        </p:nvSpPr>
        <p:spPr>
          <a:xfrm>
            <a:off x="11781166" y="6858000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 userDrawn="1"/>
        </p:nvSpPr>
        <p:spPr>
          <a:xfrm>
            <a:off x="11781166" y="6555819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 userDrawn="1"/>
        </p:nvSpPr>
        <p:spPr>
          <a:xfrm>
            <a:off x="11481019" y="6560449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 userDrawn="1"/>
        </p:nvSpPr>
        <p:spPr>
          <a:xfrm>
            <a:off x="11481019" y="6262897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 userDrawn="1"/>
        </p:nvSpPr>
        <p:spPr>
          <a:xfrm>
            <a:off x="12081313" y="6267537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 userDrawn="1"/>
        </p:nvSpPr>
        <p:spPr>
          <a:xfrm>
            <a:off x="11190848" y="6262898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10900677" y="6262897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 userDrawn="1"/>
        </p:nvSpPr>
        <p:spPr>
          <a:xfrm>
            <a:off x="10608520" y="6257479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 userDrawn="1"/>
        </p:nvSpPr>
        <p:spPr>
          <a:xfrm>
            <a:off x="10317356" y="5964873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 userDrawn="1"/>
        </p:nvSpPr>
        <p:spPr>
          <a:xfrm>
            <a:off x="10608520" y="5964873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 userDrawn="1"/>
        </p:nvSpPr>
        <p:spPr>
          <a:xfrm>
            <a:off x="10900677" y="5964873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 userDrawn="1"/>
        </p:nvSpPr>
        <p:spPr>
          <a:xfrm>
            <a:off x="11190848" y="5965347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 userDrawn="1"/>
        </p:nvSpPr>
        <p:spPr>
          <a:xfrm>
            <a:off x="11190848" y="5667796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 userDrawn="1"/>
        </p:nvSpPr>
        <p:spPr>
          <a:xfrm>
            <a:off x="10608520" y="5668391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 userDrawn="1"/>
        </p:nvSpPr>
        <p:spPr>
          <a:xfrm>
            <a:off x="10317356" y="6570201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 userDrawn="1"/>
        </p:nvSpPr>
        <p:spPr>
          <a:xfrm>
            <a:off x="11432165" y="5370245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 userDrawn="1"/>
        </p:nvSpPr>
        <p:spPr>
          <a:xfrm>
            <a:off x="10007221" y="6570201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 userDrawn="1"/>
        </p:nvSpPr>
        <p:spPr>
          <a:xfrm>
            <a:off x="9717050" y="6570201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 userDrawn="1"/>
        </p:nvSpPr>
        <p:spPr>
          <a:xfrm>
            <a:off x="10317356" y="6267537"/>
            <a:ext cx="221373" cy="221373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96979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47917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 1">
  <p:cSld name="Только заголовок 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g2c6f0a5e03a_0_17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016"/>
            <a:ext cx="12192000" cy="6860033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g2c6f0a5e03a_0_1735"/>
          <p:cNvSpPr txBox="1">
            <a:spLocks noGrp="1"/>
          </p:cNvSpPr>
          <p:nvPr>
            <p:ph type="sldNum" idx="12"/>
          </p:nvPr>
        </p:nvSpPr>
        <p:spPr>
          <a:xfrm>
            <a:off x="317150" y="6114707"/>
            <a:ext cx="731700" cy="52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buNone/>
              <a:defRPr sz="1100">
                <a:solidFill>
                  <a:schemeClr val="lt1"/>
                </a:solidFill>
              </a:defRPr>
            </a:lvl1pPr>
            <a:lvl2pPr lvl="1" algn="l" rtl="0">
              <a:buNone/>
              <a:defRPr sz="1100">
                <a:solidFill>
                  <a:schemeClr val="lt1"/>
                </a:solidFill>
              </a:defRPr>
            </a:lvl2pPr>
            <a:lvl3pPr lvl="2" algn="l" rtl="0">
              <a:buNone/>
              <a:defRPr sz="1100">
                <a:solidFill>
                  <a:schemeClr val="lt1"/>
                </a:solidFill>
              </a:defRPr>
            </a:lvl3pPr>
            <a:lvl4pPr lvl="3" algn="l" rtl="0">
              <a:buNone/>
              <a:defRPr sz="1100">
                <a:solidFill>
                  <a:schemeClr val="lt1"/>
                </a:solidFill>
              </a:defRPr>
            </a:lvl4pPr>
            <a:lvl5pPr lvl="4" algn="l" rtl="0">
              <a:buNone/>
              <a:defRPr sz="1100">
                <a:solidFill>
                  <a:schemeClr val="lt1"/>
                </a:solidFill>
              </a:defRPr>
            </a:lvl5pPr>
            <a:lvl6pPr lvl="5" algn="l" rtl="0">
              <a:buNone/>
              <a:defRPr sz="1100">
                <a:solidFill>
                  <a:schemeClr val="lt1"/>
                </a:solidFill>
              </a:defRPr>
            </a:lvl6pPr>
            <a:lvl7pPr lvl="6" algn="l" rtl="0">
              <a:buNone/>
              <a:defRPr sz="1100">
                <a:solidFill>
                  <a:schemeClr val="lt1"/>
                </a:solidFill>
              </a:defRPr>
            </a:lvl7pPr>
            <a:lvl8pPr lvl="7" algn="l" rtl="0">
              <a:buNone/>
              <a:defRPr sz="1100">
                <a:solidFill>
                  <a:schemeClr val="lt1"/>
                </a:solidFill>
              </a:defRPr>
            </a:lvl8pPr>
            <a:lvl9pPr lvl="8" algn="l" rtl="0">
              <a:buNone/>
              <a:defRPr sz="1100">
                <a:solidFill>
                  <a:schemeClr val="lt1"/>
                </a:solidFill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236435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3614102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hyperlink" Target="https://shop.prosv.ru/formirovanie-funkcionalnoj-gramotnosti-sbornik-zadach-po-russkomu-yazyku-dlya-8-11-klassov278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hyperlink" Target="https://ecoportal.info/problemy-ekologii-v-rossii/" TargetMode="External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-249267" y="1505750"/>
            <a:ext cx="12717347" cy="3907553"/>
          </a:xfrm>
          <a:prstGeom prst="roundRect">
            <a:avLst>
              <a:gd name="adj" fmla="val 6483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7800077" y="2153513"/>
            <a:ext cx="3991002" cy="3259790"/>
          </a:xfrm>
          <a:custGeom>
            <a:avLst/>
            <a:gdLst>
              <a:gd name="connsiteX0" fmla="*/ 2324391 w 3965885"/>
              <a:gd name="connsiteY0" fmla="*/ 0 h 3259790"/>
              <a:gd name="connsiteX1" fmla="*/ 3802920 w 3965885"/>
              <a:gd name="connsiteY1" fmla="*/ 530778 h 3259790"/>
              <a:gd name="connsiteX2" fmla="*/ 3965885 w 3965885"/>
              <a:gd name="connsiteY2" fmla="*/ 678891 h 3259790"/>
              <a:gd name="connsiteX3" fmla="*/ 3965885 w 3965885"/>
              <a:gd name="connsiteY3" fmla="*/ 3006463 h 3259790"/>
              <a:gd name="connsiteX4" fmla="*/ 3712558 w 3965885"/>
              <a:gd name="connsiteY4" fmla="*/ 3259790 h 3259790"/>
              <a:gd name="connsiteX5" fmla="*/ 197423 w 3965885"/>
              <a:gd name="connsiteY5" fmla="*/ 3259790 h 3259790"/>
              <a:gd name="connsiteX6" fmla="*/ 182662 w 3965885"/>
              <a:gd name="connsiteY6" fmla="*/ 3229149 h 3259790"/>
              <a:gd name="connsiteX7" fmla="*/ 0 w 3965885"/>
              <a:gd name="connsiteY7" fmla="*/ 2324391 h 3259790"/>
              <a:gd name="connsiteX8" fmla="*/ 2324391 w 3965885"/>
              <a:gd name="connsiteY8" fmla="*/ 0 h 3259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5885" h="3259790">
                <a:moveTo>
                  <a:pt x="2324391" y="0"/>
                </a:moveTo>
                <a:cubicBezTo>
                  <a:pt x="2886021" y="0"/>
                  <a:pt x="3401128" y="199190"/>
                  <a:pt x="3802920" y="530778"/>
                </a:cubicBezTo>
                <a:lnTo>
                  <a:pt x="3965885" y="678891"/>
                </a:lnTo>
                <a:lnTo>
                  <a:pt x="3965885" y="3006463"/>
                </a:lnTo>
                <a:cubicBezTo>
                  <a:pt x="3965885" y="3146372"/>
                  <a:pt x="3852467" y="3259790"/>
                  <a:pt x="3712558" y="3259790"/>
                </a:cubicBezTo>
                <a:lnTo>
                  <a:pt x="197423" y="3259790"/>
                </a:lnTo>
                <a:lnTo>
                  <a:pt x="182662" y="3229149"/>
                </a:lnTo>
                <a:cubicBezTo>
                  <a:pt x="65042" y="2951063"/>
                  <a:pt x="0" y="2645323"/>
                  <a:pt x="0" y="2324391"/>
                </a:cubicBezTo>
                <a:cubicBezTo>
                  <a:pt x="0" y="1040665"/>
                  <a:pt x="1040665" y="0"/>
                  <a:pt x="2324391" y="0"/>
                </a:cubicBezTo>
                <a:close/>
              </a:path>
            </a:pathLst>
          </a:custGeom>
          <a:solidFill>
            <a:schemeClr val="bg1">
              <a:lumMod val="9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2187" y="2634241"/>
            <a:ext cx="7291704" cy="171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chemeClr val="lt1"/>
              </a:buClr>
              <a:buSzPts val="2800"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Тематическая беседа </a:t>
            </a:r>
          </a:p>
          <a:p>
            <a:pPr>
              <a:lnSpc>
                <a:spcPct val="130000"/>
              </a:lnSpc>
              <a:buClr>
                <a:schemeClr val="lt1"/>
              </a:buClr>
              <a:buSzPts val="2800"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«Великая школа Природы – главная школа Жизни»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3040" y="1949953"/>
            <a:ext cx="4509683" cy="3131725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2333" y="-5450"/>
            <a:ext cx="2209139" cy="1063570"/>
          </a:xfrm>
          <a:prstGeom prst="rect">
            <a:avLst/>
          </a:prstGeom>
        </p:spPr>
      </p:pic>
      <p:sp>
        <p:nvSpPr>
          <p:cNvPr id="47" name="Скругленный прямоугольник 46"/>
          <p:cNvSpPr/>
          <p:nvPr/>
        </p:nvSpPr>
        <p:spPr>
          <a:xfrm>
            <a:off x="-359953" y="-282871"/>
            <a:ext cx="221373" cy="2213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02433" y="4416493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Шалдина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Анна Валерьевна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669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Пути решения экологических проблем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2588" y="1401681"/>
            <a:ext cx="902452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850"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Формирование в обществе экологического сознания. </a:t>
            </a:r>
          </a:p>
          <a:p>
            <a:pPr indent="450850"/>
            <a:r>
              <a:rPr lang="ru-RU" sz="2800" b="1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Эковолонтерство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" name="Рисунок 10" descr="http://www.oko-photo.ru/filesupload/field/image/s900mg756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2217" y="2627101"/>
            <a:ext cx="4366373" cy="3002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media.dobrf.ru/backend/redactor/fc529b7d-1161-4654-b1a6-3622178b317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91132" y="2667001"/>
            <a:ext cx="4135463" cy="300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Пути решения экологических проблем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2588" y="1401681"/>
            <a:ext cx="46723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850"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Раздельный сбор отходов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s://cdn.culture.ru/images/1ff8de91-ec93-5f04-97ec-ab183e2f9a6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5742" y="1802173"/>
            <a:ext cx="7387069" cy="5269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1588319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39208"/>
            <a:ext cx="701628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какими экологическими проблемами мы сталкиваемся в культурной столице, городе Санкт-Петербурге? </a:t>
            </a:r>
            <a:endParaRPr lang="ru-RU" altLang="ru-RU" sz="3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737" y="2299854"/>
            <a:ext cx="5556747" cy="3338945"/>
          </a:xfrm>
          <a:prstGeom prst="rect">
            <a:avLst/>
          </a:prstGeom>
          <a:noFill/>
        </p:spPr>
      </p:pic>
      <p:pic>
        <p:nvPicPr>
          <p:cNvPr id="34820" name="Picture 4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8047" y="2301731"/>
            <a:ext cx="4958628" cy="33057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Рассортировать мусор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6738" y="1457099"/>
            <a:ext cx="839633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1-я группа</a:t>
            </a:r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Органические отходы, стекло и пластик;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2-я группа</a:t>
            </a:r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Металл, бумага и пластик</a:t>
            </a:r>
          </a:p>
        </p:txBody>
      </p:sp>
      <p:pic>
        <p:nvPicPr>
          <p:cNvPr id="11" name="Рисунок 10" descr="http://www.ili-nnov.ru/wp-content/uploads/2018/06/shutterstock_402804349-768x475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471" r="18454"/>
          <a:stretch>
            <a:fillRect/>
          </a:stretch>
        </p:blipFill>
        <p:spPr bwMode="auto">
          <a:xfrm>
            <a:off x="2923308" y="2521527"/>
            <a:ext cx="6220691" cy="405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Законы экологии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6738" y="1651062"/>
            <a:ext cx="73023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2. «Всё должно куда-то деваться»</a:t>
            </a:r>
            <a:endParaRPr lang="ru-RU" sz="36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http://mir-animasii.ru/_dr/5/453020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47328" y="2618510"/>
            <a:ext cx="3369622" cy="235873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66738" y="6010831"/>
            <a:ext cx="718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Законы экологии сформулировал американский ученый </a:t>
            </a:r>
            <a:r>
              <a:rPr lang="ru-RU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Барри</a:t>
            </a:r>
            <a:r>
              <a:rPr lang="ru-RU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Коммонер</a:t>
            </a:r>
            <a:endParaRPr lang="ru-RU" dirty="0"/>
          </a:p>
        </p:txBody>
      </p:sp>
      <p:pic>
        <p:nvPicPr>
          <p:cNvPr id="11" name="Picture 2" descr="http://kriminalka.kz/files/images/b1/6371/1697f9b2e9a0f7f9a044fa2f10b5c2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23661" y="2438400"/>
            <a:ext cx="3414594" cy="31757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Леса – легкие планеты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97321" y="1969717"/>
            <a:ext cx="690150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«Леса украшают землю... 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они учат человека понимать прекрасное»</a:t>
            </a:r>
            <a:endParaRPr lang="ru-RU" sz="28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s://gorod-t.info/upload/iblock/161/Chehov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t="576" r="58726"/>
          <a:stretch>
            <a:fillRect/>
          </a:stretch>
        </p:blipFill>
        <p:spPr bwMode="auto">
          <a:xfrm>
            <a:off x="382588" y="1385454"/>
            <a:ext cx="2490037" cy="2665845"/>
          </a:xfrm>
          <a:prstGeom prst="rect">
            <a:avLst/>
          </a:prstGeom>
          <a:noFill/>
        </p:spPr>
      </p:pic>
      <p:sp>
        <p:nvSpPr>
          <p:cNvPr id="3687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38537" y="2937165"/>
            <a:ext cx="6144771" cy="3731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1186537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25354"/>
            <a:ext cx="7016284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Каким продуктом древесины мы пользуемся каждый день?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7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2" name="Picture 2" descr="https://infostart.ru/upload/iblock/885/885e5b0366bf2c16b2835cef6f56366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51139" y="1980805"/>
            <a:ext cx="5865811" cy="43993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626293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568204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Крисс-кросс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7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2588" y="1578113"/>
          <a:ext cx="6976800" cy="237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00"/>
                <a:gridCol w="367200"/>
                <a:gridCol w="367200"/>
                <a:gridCol w="367200"/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/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/>
                <a:gridCol w="367200"/>
                <a:gridCol w="367200"/>
                <a:gridCol w="367200"/>
                <a:gridCol w="367200"/>
                <a:gridCol w="367200"/>
                <a:gridCol w="367200"/>
              </a:tblGrid>
              <a:tr h="324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24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381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381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381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24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24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extLst>
                  <a:ext uri="{0D108BD9-81ED-4DB2-BD59-A6C34878D82A}"/>
                </a:extLst>
              </a:tr>
              <a:tr h="324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968138" y="4185603"/>
          <a:ext cx="51408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00">
                  <a:extLst>
                    <a:ext uri="{9D8B030D-6E8A-4147-A177-3AD203B41FA5}"/>
                  </a:extLst>
                </a:gridCol>
                <a:gridCol w="367200"/>
                <a:gridCol w="367200"/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  <a:gridCol w="395935">
                  <a:extLst>
                    <a:ext uri="{9D8B030D-6E8A-4147-A177-3AD203B41FA5}"/>
                  </a:extLst>
                </a:gridCol>
                <a:gridCol w="338465">
                  <a:extLst>
                    <a:ext uri="{9D8B030D-6E8A-4147-A177-3AD203B41FA5}"/>
                  </a:extLst>
                </a:gridCol>
                <a:gridCol w="367200">
                  <a:extLst>
                    <a:ext uri="{9D8B030D-6E8A-4147-A177-3AD203B41FA5}"/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529512" y="2391302"/>
          <a:ext cx="4254501" cy="28458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543175"/>
                <a:gridCol w="1711326"/>
              </a:tblGrid>
              <a:tr h="47431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БИЗНЕС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ЛЕС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431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НАСАЖДЕНИЕ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ПЕРЕРАСХОД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431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РАСТОЧИТЕЛЬСТВО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САЖЕНЦЫ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431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МУСОР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РЕСУРС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431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ВТОРСЫРЬЕ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РОСТОК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431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СЖИГАНИЕ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ВЫРУБКА</a:t>
                      </a:r>
                      <a:endParaRPr lang="ru-RU" b="0" dirty="0">
                        <a:solidFill>
                          <a:schemeClr val="bg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626293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568204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Крисс-кросс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7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2588" y="1349513"/>
          <a:ext cx="7218366" cy="274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914"/>
                <a:gridCol w="379914"/>
                <a:gridCol w="379914"/>
                <a:gridCol w="379914"/>
                <a:gridCol w="379914">
                  <a:extLst>
                    <a:ext uri="{9D8B030D-6E8A-4147-A177-3AD203B41FA5}"/>
                  </a:extLst>
                </a:gridCol>
                <a:gridCol w="379914">
                  <a:extLst>
                    <a:ext uri="{9D8B030D-6E8A-4147-A177-3AD203B41FA5}"/>
                  </a:extLst>
                </a:gridCol>
                <a:gridCol w="379914">
                  <a:extLst>
                    <a:ext uri="{9D8B030D-6E8A-4147-A177-3AD203B41FA5}"/>
                  </a:extLst>
                </a:gridCol>
                <a:gridCol w="379914">
                  <a:extLst>
                    <a:ext uri="{9D8B030D-6E8A-4147-A177-3AD203B41FA5}"/>
                  </a:extLst>
                </a:gridCol>
                <a:gridCol w="379914"/>
                <a:gridCol w="379914">
                  <a:extLst>
                    <a:ext uri="{9D8B030D-6E8A-4147-A177-3AD203B41FA5}"/>
                  </a:extLst>
                </a:gridCol>
                <a:gridCol w="379914">
                  <a:extLst>
                    <a:ext uri="{9D8B030D-6E8A-4147-A177-3AD203B41FA5}"/>
                  </a:extLst>
                </a:gridCol>
                <a:gridCol w="379914">
                  <a:extLst>
                    <a:ext uri="{9D8B030D-6E8A-4147-A177-3AD203B41FA5}"/>
                  </a:extLst>
                </a:gridCol>
                <a:gridCol w="379914"/>
                <a:gridCol w="379914"/>
                <a:gridCol w="379914"/>
                <a:gridCol w="379914"/>
                <a:gridCol w="379914"/>
                <a:gridCol w="379914"/>
                <a:gridCol w="379914"/>
              </a:tblGrid>
              <a:tr h="324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 anchor="ctr">
                    <a:lnL w="12700" cmpd="sng">
                      <a:noFill/>
                    </a:lnL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 anchor="ctr"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24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381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381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381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381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24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24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extLst>
                  <a:ext uri="{0D108BD9-81ED-4DB2-BD59-A6C34878D82A}"/>
                </a:extLst>
              </a:tr>
              <a:tr h="436265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B92D1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1" marR="91451" marT="45740" marB="4574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229226" y="3636963"/>
          <a:ext cx="5716297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307">
                  <a:extLst>
                    <a:ext uri="{9D8B030D-6E8A-4147-A177-3AD203B41FA5}"/>
                  </a:extLst>
                </a:gridCol>
                <a:gridCol w="408307"/>
                <a:gridCol w="408307"/>
                <a:gridCol w="408307">
                  <a:extLst>
                    <a:ext uri="{9D8B030D-6E8A-4147-A177-3AD203B41FA5}"/>
                  </a:extLst>
                </a:gridCol>
                <a:gridCol w="408307">
                  <a:extLst>
                    <a:ext uri="{9D8B030D-6E8A-4147-A177-3AD203B41FA5}"/>
                  </a:extLst>
                </a:gridCol>
                <a:gridCol w="408307">
                  <a:extLst>
                    <a:ext uri="{9D8B030D-6E8A-4147-A177-3AD203B41FA5}"/>
                  </a:extLst>
                </a:gridCol>
                <a:gridCol w="408307">
                  <a:extLst>
                    <a:ext uri="{9D8B030D-6E8A-4147-A177-3AD203B41FA5}"/>
                  </a:extLst>
                </a:gridCol>
                <a:gridCol w="408307">
                  <a:extLst>
                    <a:ext uri="{9D8B030D-6E8A-4147-A177-3AD203B41FA5}"/>
                  </a:extLst>
                </a:gridCol>
                <a:gridCol w="408307">
                  <a:extLst>
                    <a:ext uri="{9D8B030D-6E8A-4147-A177-3AD203B41FA5}"/>
                  </a:extLst>
                </a:gridCol>
                <a:gridCol w="408307">
                  <a:extLst>
                    <a:ext uri="{9D8B030D-6E8A-4147-A177-3AD203B41FA5}"/>
                  </a:extLst>
                </a:gridCol>
                <a:gridCol w="408307">
                  <a:extLst>
                    <a:ext uri="{9D8B030D-6E8A-4147-A177-3AD203B41FA5}"/>
                  </a:extLst>
                </a:gridCol>
                <a:gridCol w="444331">
                  <a:extLst>
                    <a:ext uri="{9D8B030D-6E8A-4147-A177-3AD203B41FA5}"/>
                  </a:extLst>
                </a:gridCol>
                <a:gridCol w="372282">
                  <a:extLst>
                    <a:ext uri="{9D8B030D-6E8A-4147-A177-3AD203B41FA5}"/>
                  </a:extLst>
                </a:gridCol>
                <a:gridCol w="408307">
                  <a:extLst>
                    <a:ext uri="{9D8B030D-6E8A-4147-A177-3AD203B41FA5}"/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extLst>
                  <a:ext uri="{0D108BD9-81ED-4DB2-BD59-A6C34878D82A}"/>
                </a:extLst>
              </a:tr>
              <a:tr h="360000"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282826" y="1324686"/>
            <a:ext cx="2274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  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 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66776" y="1794862"/>
            <a:ext cx="33845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 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000251" y="2268229"/>
            <a:ext cx="2447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800224" y="2727965"/>
            <a:ext cx="5986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т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   ч   и   т   е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   т   в 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136650" y="3128963"/>
            <a:ext cx="4406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а 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и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-228600" y="3605855"/>
            <a:ext cx="50498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е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е 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  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233987" y="3558558"/>
            <a:ext cx="4921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    с   а   ж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е   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и   я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858000" y="3852288"/>
            <a:ext cx="13001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с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286601" y="4437063"/>
            <a:ext cx="3024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с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985825" y="4916157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а   ж 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154863" y="5371153"/>
            <a:ext cx="4356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т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с 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е  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821490" y="5795963"/>
            <a:ext cx="4286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о</a:t>
            </a: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т   о   к   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2" grpId="0" autoUpdateAnimBg="0"/>
      <p:bldP spid="3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1020283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568204"/>
            <a:ext cx="7016284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Какие действия человека оказывают вредное воздействие на природу?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7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158836" y="3158836"/>
            <a:ext cx="5015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Просмотр видеофрагмента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https://rutube.ru/video/878f41fa0c4c0616c771843f3fed3bfd/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3" cstate="print"/>
          <a:srcRect/>
          <a:stretch/>
        </p:blipFill>
        <p:spPr>
          <a:xfrm>
            <a:off x="10359859" y="278823"/>
            <a:ext cx="1555750" cy="552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19747" y="5672277"/>
            <a:ext cx="8326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ЗЕМЛЯ – НАШ ОБЩИЙ ДОМ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https://cdn.vectorstock.com/i/1000v/95/89/eco-vector-119589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2920" b="7776"/>
          <a:stretch>
            <a:fillRect/>
          </a:stretch>
        </p:blipFill>
        <p:spPr bwMode="auto">
          <a:xfrm>
            <a:off x="3078883" y="368299"/>
            <a:ext cx="5538067" cy="5629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0877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2"/>
            <a:ext cx="7443289" cy="535374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568204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324000">
              <a:defRPr/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Простые правила:</a:t>
            </a:r>
            <a:endParaRPr lang="ru-RU" sz="3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66738" y="1260764"/>
            <a:ext cx="635923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Дополните следующие фразы:</a:t>
            </a:r>
            <a:endParaRPr lang="ru-RU" altLang="ru-RU" sz="2800" b="1" dirty="0" smtClean="0">
              <a:solidFill>
                <a:schemeClr val="bg2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819861" y="1895883"/>
            <a:ext cx="8715375" cy="56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sz="3600" dirty="0">
                <a:solidFill>
                  <a:srgbClr val="0000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altLang="ru-RU" sz="3200" i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Уходя</a:t>
            </a:r>
            <a:r>
              <a:rPr lang="ru-RU" altLang="ru-RU" i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altLang="ru-RU" sz="32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свет</a:t>
            </a:r>
            <a:r>
              <a:rPr lang="ru-RU" altLang="ru-RU" sz="3200" i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Прямоугольник 3"/>
          <p:cNvSpPr>
            <a:spLocks noChangeArrowheads="1"/>
          </p:cNvSpPr>
          <p:nvPr/>
        </p:nvSpPr>
        <p:spPr bwMode="auto">
          <a:xfrm>
            <a:off x="748146" y="2471328"/>
            <a:ext cx="87503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113" indent="-11113">
              <a:lnSpc>
                <a:spcPct val="90000"/>
              </a:lnSpc>
              <a:tabLst>
                <a:tab pos="0" algn="l"/>
              </a:tabLst>
            </a:pPr>
            <a:r>
              <a:rPr lang="ru-RU" altLang="ru-RU" sz="3200" i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Покупайте вместо лампочек накаливания</a:t>
            </a:r>
            <a:r>
              <a:rPr lang="ru-RU" altLang="ru-RU" i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  <a:endParaRPr lang="ru-RU" altLang="ru-RU" sz="16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5367" y="3359845"/>
            <a:ext cx="78815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Узнайте, где поблизости есть пункт приема макулатуры, и</a:t>
            </a:r>
            <a:endParaRPr lang="ru-RU" sz="32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5"/>
          <p:cNvSpPr>
            <a:spLocks noChangeArrowheads="1"/>
          </p:cNvSpPr>
          <p:nvPr/>
        </p:nvSpPr>
        <p:spPr bwMode="auto">
          <a:xfrm>
            <a:off x="768796" y="4437063"/>
            <a:ext cx="2293057" cy="742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113" indent="-11113">
              <a:lnSpc>
                <a:spcPct val="150000"/>
              </a:lnSpc>
            </a:pPr>
            <a:r>
              <a:rPr lang="ru-RU" sz="32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Берегите</a:t>
            </a:r>
            <a:endParaRPr lang="ru-RU" altLang="ru-RU" sz="32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38538" y="4627418"/>
            <a:ext cx="33141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закрывайте кран</a:t>
            </a:r>
            <a:endParaRPr lang="ru-RU" sz="3200" i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2" descr="http://ot-isc.ru/Image18/18-16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58" t="4460" r="68813" b="4601"/>
          <a:stretch>
            <a:fillRect/>
          </a:stretch>
        </p:blipFill>
        <p:spPr bwMode="auto">
          <a:xfrm>
            <a:off x="8904595" y="1510145"/>
            <a:ext cx="2417673" cy="3713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2085255" y="1805232"/>
            <a:ext cx="25510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выключайте</a:t>
            </a:r>
            <a:endParaRPr lang="ru-RU" alt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126181" y="2873189"/>
            <a:ext cx="39618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энергосберегающие</a:t>
            </a:r>
            <a:endParaRPr lang="ru-RU" alt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4753647" y="3851275"/>
            <a:ext cx="35290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сдайте  бумагу</a:t>
            </a:r>
            <a:endParaRPr lang="ru-RU" alt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527752" y="4650490"/>
            <a:ext cx="942759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93663" indent="-93663" algn="just">
              <a:lnSpc>
                <a:spcPct val="90000"/>
              </a:lnSpc>
              <a:tabLst>
                <a:tab pos="93663" algn="l"/>
              </a:tabLst>
            </a:pPr>
            <a:r>
              <a:rPr lang="ru-RU" altLang="ru-RU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воду</a:t>
            </a:r>
            <a:endParaRPr lang="ru-RU" alt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  <p:bldP spid="2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Законы экологии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6738" y="1651062"/>
            <a:ext cx="60379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«Ничто не дается даром»</a:t>
            </a:r>
            <a:endParaRPr lang="ru-RU" sz="36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http://mir-animasii.ru/_dr/5/453020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9546" y="2064328"/>
            <a:ext cx="5406817" cy="378477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66738" y="6010831"/>
            <a:ext cx="718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Законы экологии сформулировал американский ученый </a:t>
            </a:r>
            <a:r>
              <a:rPr lang="ru-RU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Барри</a:t>
            </a:r>
            <a:r>
              <a:rPr lang="ru-RU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Коммонер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286603" y="1537855"/>
            <a:ext cx="10907870" cy="4639108"/>
          </a:xfrm>
          <a:prstGeom prst="rect">
            <a:avLst/>
          </a:prstGeom>
        </p:spPr>
        <p:txBody>
          <a:bodyPr/>
          <a:lstStyle/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1-я строка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одно существительное, выражающее главную тему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2-я строка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два прилагательных, характеризующих понятие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3-я строка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три глагола, описывающие действие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4-я строка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фраза из нескольких слов - личное отношение к объекту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5-я строка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 вывод в форме существительного (ассоциация с первым словом)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Гражданин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Активный, отзывчивый,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Помогает, трудится, защищает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Он любит свою Родину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Патриот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286603" y="1537855"/>
            <a:ext cx="10907870" cy="4639108"/>
          </a:xfrm>
          <a:prstGeom prst="rect">
            <a:avLst/>
          </a:prstGeom>
        </p:spPr>
        <p:txBody>
          <a:bodyPr/>
          <a:lstStyle/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1-я строка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одно существительное, выражающее главную тему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2-я строка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два прилагательных, характеризующих понятие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3-я строка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три глагола, описывающие действие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4-я строка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фраза из нескольких слов - личное отношение к объекту</a:t>
            </a:r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5-я строка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– вывод в форме существительного (ассоциация с первым словом</a:t>
            </a:r>
            <a:r>
              <a:rPr lang="ru-RU" sz="24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1. Земля</a:t>
            </a:r>
            <a:endParaRPr lang="ru-RU" sz="27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2. Родная</a:t>
            </a: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прекрасная, хрупкая, зеленая</a:t>
            </a:r>
          </a:p>
          <a:p>
            <a:pPr marL="355600" indent="-355600"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Кормит, защищает, плодоносит, оберегает, вращается</a:t>
            </a:r>
          </a:p>
          <a:p>
            <a:pPr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4. Давайте </a:t>
            </a: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будем беречь её. </a:t>
            </a:r>
          </a:p>
          <a:p>
            <a:pPr marL="355600" indent="0"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будущее в твоих руках. </a:t>
            </a:r>
          </a:p>
          <a:p>
            <a:pPr marL="355600" indent="0"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Это  наше богатство</a:t>
            </a:r>
          </a:p>
          <a:p>
            <a:pPr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5. Дом, кормилица, колыбель, жизнь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286603" y="1537855"/>
            <a:ext cx="10907870" cy="4639108"/>
          </a:xfrm>
          <a:prstGeom prst="rect">
            <a:avLst/>
          </a:prstGeom>
        </p:spPr>
        <p:txBody>
          <a:bodyPr/>
          <a:lstStyle/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1-я строка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одно существительное, выражающее главную тему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2-я строка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два прилагательных, характеризующих понятие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3-я строка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три глагола, описывающие действие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4-я строка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фраза из нескольких слов - личное отношение к объекту</a:t>
            </a:r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5-я строка </a:t>
            </a:r>
            <a:r>
              <a:rPr lang="ru-RU" sz="1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– вывод в форме существительного (ассоциация с первым словом</a:t>
            </a:r>
            <a:r>
              <a:rPr lang="ru-RU" sz="24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1. Земля</a:t>
            </a:r>
            <a:endParaRPr lang="ru-RU" sz="2700" b="1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2. Родная</a:t>
            </a: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, прекрасная, хрупкая, зеленая</a:t>
            </a:r>
          </a:p>
          <a:p>
            <a:pPr marL="355600" indent="-355600"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Кормит, защищает, плодоносит, оберегает, вращается</a:t>
            </a:r>
          </a:p>
          <a:p>
            <a:pPr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4. Давайте </a:t>
            </a: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будем беречь её. </a:t>
            </a:r>
          </a:p>
          <a:p>
            <a:pPr marL="355600" indent="0"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будущее в твоих руках. </a:t>
            </a:r>
          </a:p>
          <a:p>
            <a:pPr marL="355600" indent="0"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Это  наше богатство</a:t>
            </a:r>
          </a:p>
          <a:p>
            <a:pPr algn="ctr">
              <a:buNone/>
            </a:pPr>
            <a:r>
              <a:rPr lang="ru-RU" sz="27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5. Дом, кормилица, колыбель, жизнь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3" cstate="print"/>
          <a:srcRect/>
          <a:stretch/>
        </p:blipFill>
        <p:spPr>
          <a:xfrm>
            <a:off x="10359859" y="278823"/>
            <a:ext cx="1555750" cy="552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75165" y="5810776"/>
            <a:ext cx="83265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Будущее нашей планеты Земля в наших руках!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cdn.vectorstock.com/i/1000v/95/89/eco-vector-119589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2920" b="7776"/>
          <a:stretch>
            <a:fillRect/>
          </a:stretch>
        </p:blipFill>
        <p:spPr bwMode="auto">
          <a:xfrm>
            <a:off x="3078883" y="368299"/>
            <a:ext cx="5538067" cy="5629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0877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g2c6f0a5e03a_0_1726"/>
          <p:cNvSpPr txBox="1">
            <a:spLocks noGrp="1"/>
          </p:cNvSpPr>
          <p:nvPr>
            <p:ph type="sldNum" idx="12"/>
          </p:nvPr>
        </p:nvSpPr>
        <p:spPr>
          <a:xfrm>
            <a:off x="317150" y="6114707"/>
            <a:ext cx="731700" cy="525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26</a:t>
            </a:fld>
            <a:endParaRPr/>
          </a:p>
        </p:txBody>
      </p:sp>
      <p:pic>
        <p:nvPicPr>
          <p:cNvPr id="1229" name="Google Shape;1229;g2c6f0a5e03a_0_1726"/>
          <p:cNvPicPr preferRelativeResize="0"/>
          <p:nvPr/>
        </p:nvPicPr>
        <p:blipFill rotWithShape="1">
          <a:blip r:embed="rId3">
            <a:alphaModFix/>
          </a:blip>
          <a:srcRect r="66632" b="-16279"/>
          <a:stretch/>
        </p:blipFill>
        <p:spPr>
          <a:xfrm>
            <a:off x="2143736" y="4141353"/>
            <a:ext cx="1959950" cy="78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0" name="Google Shape;1230;g2c6f0a5e03a_0_1726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23367" y="1996595"/>
            <a:ext cx="1913100" cy="1913100"/>
          </a:xfrm>
          <a:prstGeom prst="roundRect">
            <a:avLst>
              <a:gd name="adj" fmla="val 8808"/>
            </a:avLst>
          </a:prstGeom>
          <a:noFill/>
          <a:ln>
            <a:noFill/>
          </a:ln>
        </p:spPr>
      </p:pic>
      <p:sp>
        <p:nvSpPr>
          <p:cNvPr id="1231" name="Google Shape;1231;g2c6f0a5e03a_0_1726"/>
          <p:cNvSpPr/>
          <p:nvPr/>
        </p:nvSpPr>
        <p:spPr>
          <a:xfrm>
            <a:off x="5822950" y="2539437"/>
            <a:ext cx="2548800" cy="2501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lt1"/>
                </a:solidFill>
              </a:rPr>
              <a:t>Общие вопросы</a:t>
            </a:r>
            <a:endParaRPr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lt1"/>
                </a:solidFill>
              </a:rPr>
              <a:t/>
            </a:r>
            <a:br>
              <a:rPr lang="ru-RU" sz="1400" dirty="0">
                <a:solidFill>
                  <a:schemeClr val="lt1"/>
                </a:solidFill>
              </a:rPr>
            </a:br>
            <a:r>
              <a:rPr lang="ru-RU" dirty="0" smtClean="0">
                <a:solidFill>
                  <a:schemeClr val="lt1"/>
                </a:solidFill>
              </a:rPr>
              <a:t>Методическая поддержка</a:t>
            </a:r>
            <a:r>
              <a:rPr lang="ru-RU" sz="1400" dirty="0" smtClean="0">
                <a:solidFill>
                  <a:schemeClr val="lt1"/>
                </a:solidFill>
              </a:rPr>
              <a:t>  </a:t>
            </a:r>
            <a:endParaRPr sz="1400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chemeClr val="lt1"/>
                </a:solidFill>
              </a:rPr>
              <a:t>	</a:t>
            </a:r>
            <a:r>
              <a:rPr lang="ru-RU" dirty="0">
                <a:solidFill>
                  <a:schemeClr val="lt1"/>
                </a:solidFill>
              </a:rPr>
              <a:t>	</a:t>
            </a:r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lt1"/>
                </a:solidFill>
              </a:rPr>
              <a:t>Обучение педагогов </a:t>
            </a:r>
            <a:endParaRPr dirty="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lvl="0"/>
            <a:r>
              <a:rPr lang="ru-RU" dirty="0">
                <a:solidFill>
                  <a:schemeClr val="lt1"/>
                </a:solidFill>
              </a:rPr>
              <a:t>	</a:t>
            </a:r>
            <a:endParaRPr sz="1400" dirty="0">
              <a:solidFill>
                <a:schemeClr val="lt1"/>
              </a:solidFill>
            </a:endParaRPr>
          </a:p>
        </p:txBody>
      </p:sp>
      <p:cxnSp>
        <p:nvCxnSpPr>
          <p:cNvPr id="1233" name="Google Shape;1233;g2c6f0a5e03a_0_1726"/>
          <p:cNvCxnSpPr/>
          <p:nvPr/>
        </p:nvCxnSpPr>
        <p:spPr>
          <a:xfrm rot="10800000">
            <a:off x="4997858" y="1836361"/>
            <a:ext cx="0" cy="30822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34" name="Google Shape;1234;g2c6f0a5e03a_0_1726"/>
          <p:cNvSpPr/>
          <p:nvPr/>
        </p:nvSpPr>
        <p:spPr>
          <a:xfrm>
            <a:off x="8473753" y="2498501"/>
            <a:ext cx="2964560" cy="2302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u="sng" dirty="0">
                <a:solidFill>
                  <a:schemeClr val="lt1"/>
                </a:solidFill>
              </a:rPr>
              <a:t>prosv@prosv.ru</a:t>
            </a:r>
            <a:endParaRPr dirty="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u="sng" dirty="0">
                <a:solidFill>
                  <a:schemeClr val="lt1"/>
                </a:solidFill>
              </a:rPr>
              <a:t>vopros@prosv.ru</a:t>
            </a:r>
            <a:endParaRPr dirty="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u="sng" dirty="0" smtClean="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u="sng" dirty="0" smtClean="0">
              <a:solidFill>
                <a:schemeClr val="lt1"/>
              </a:solidFill>
            </a:endParaRPr>
          </a:p>
          <a:p>
            <a:pPr lvl="0"/>
            <a:r>
              <a:rPr lang="en-US" u="sng" dirty="0">
                <a:solidFill>
                  <a:schemeClr val="lt1"/>
                </a:solidFill>
              </a:rPr>
              <a:t>https://uchitel.club/courses/</a:t>
            </a:r>
            <a:r>
              <a:rPr lang="ru-RU" u="sng" dirty="0">
                <a:solidFill>
                  <a:schemeClr val="lt1"/>
                </a:solidFill>
              </a:rPr>
              <a:t/>
            </a:r>
            <a:br>
              <a:rPr lang="ru-RU" u="sng" dirty="0">
                <a:solidFill>
                  <a:schemeClr val="lt1"/>
                </a:solidFill>
              </a:rPr>
            </a:br>
            <a:endParaRPr dirty="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 smtClean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960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005" y="819318"/>
            <a:ext cx="70162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Чему можно научиться у природы?</a:t>
            </a:r>
            <a:endParaRPr lang="ru-RU" alt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https://all.culture.ru/uploads/1375db7d88b68b2706d466b111f9f8c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1920" y="1414199"/>
            <a:ext cx="3553236" cy="2142699"/>
          </a:xfrm>
          <a:prstGeom prst="rect">
            <a:avLst/>
          </a:prstGeom>
          <a:noFill/>
        </p:spPr>
      </p:pic>
      <p:pic>
        <p:nvPicPr>
          <p:cNvPr id="8" name="Рисунок 7" descr="https://million-wallpapers.ru/wallpapers/5/80/51576764107305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5523" y="1386696"/>
            <a:ext cx="3393294" cy="216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c.pxhere.com/photos/f6/34/field_sky_sun_sunrise_sunset_wheat-1128891.jpg!d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0477" y="4049901"/>
            <a:ext cx="3516122" cy="19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st-gdefon.gallery.world/wallpapers_original/517258_gallery.world.jpg"/>
          <p:cNvPicPr/>
          <p:nvPr/>
        </p:nvPicPr>
        <p:blipFill>
          <a:blip r:embed="rId7" cstate="print"/>
          <a:srcRect b="23477"/>
          <a:stretch>
            <a:fillRect/>
          </a:stretch>
        </p:blipFill>
        <p:spPr bwMode="auto">
          <a:xfrm>
            <a:off x="5970107" y="4034347"/>
            <a:ext cx="3478693" cy="193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876621" y="3586881"/>
            <a:ext cx="1323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Чистоте</a:t>
            </a:r>
            <a:endParaRPr lang="ru-RU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93117" y="3558964"/>
            <a:ext cx="1323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Любви</a:t>
            </a:r>
            <a:endParaRPr lang="ru-RU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76621" y="6010831"/>
            <a:ext cx="1323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Щедрости</a:t>
            </a:r>
            <a:endParaRPr lang="ru-RU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43491" y="6010831"/>
            <a:ext cx="1323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Упорству</a:t>
            </a:r>
            <a:endParaRPr lang="ru-RU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3" cstate="print"/>
          <a:srcRect/>
          <a:stretch/>
        </p:blipFill>
        <p:spPr>
          <a:xfrm>
            <a:off x="10359859" y="278823"/>
            <a:ext cx="1555750" cy="552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8982" y="1636296"/>
            <a:ext cx="969818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 мероприятия: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Великая школа Природы – главная школа Жизни</a:t>
            </a:r>
          </a:p>
          <a:p>
            <a:pPr algn="just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мероприятия: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приобщение к экологической культуре, знакомство с основными  законами экологии</a:t>
            </a:r>
          </a:p>
        </p:txBody>
      </p:sp>
    </p:spTree>
    <p:extLst>
      <p:ext uri="{BB962C8B-B14F-4D97-AF65-F5344CB8AC3E}">
        <p14:creationId xmlns="" xmlns:p14="http://schemas.microsoft.com/office/powerpoint/2010/main" val="370877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744691" cy="1283519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53062"/>
            <a:ext cx="701628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же так произошло, что экологическая катастрофа нависла темной тенью над каждым жителем планеты, над каждым из нас?</a:t>
            </a:r>
            <a:endParaRPr lang="ru-RU" altLang="ru-RU" sz="24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8836" y="3158836"/>
            <a:ext cx="5015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Просмотр видеофрагмента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https://rutube.ru/video/5916c7bfbcb1df29c8c374127edd1a0e/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736191"/>
            <a:ext cx="70162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Глобальные экологические проблемы</a:t>
            </a:r>
            <a:endParaRPr lang="ru-RU" alt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http://zrg74.ru/media/k2/items/cache/6e0276851e78f5b89c8a52e43d37e026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3948" y="1565565"/>
            <a:ext cx="3507475" cy="2374916"/>
          </a:xfrm>
          <a:prstGeom prst="rect">
            <a:avLst/>
          </a:prstGeom>
          <a:noFill/>
        </p:spPr>
      </p:pic>
      <p:pic>
        <p:nvPicPr>
          <p:cNvPr id="8" name="Рисунок 7" descr="zagryaznenie">
            <a:hlinkClick r:id="rId5" tgtFrame="&quot;_blank&quot;"/>
          </p:cNvPr>
          <p:cNvPicPr/>
          <p:nvPr/>
        </p:nvPicPr>
        <p:blipFill>
          <a:blip r:embed="rId6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86563" y="1564940"/>
            <a:ext cx="4203511" cy="236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pp.vk.me/c637424/v637424869/1405b/VnZeOSlvu9A.jpg"/>
          <p:cNvPicPr/>
          <p:nvPr/>
        </p:nvPicPr>
        <p:blipFill>
          <a:blip r:embed="rId7" cstate="print"/>
          <a:srcRect t="9854"/>
          <a:stretch>
            <a:fillRect/>
          </a:stretch>
        </p:blipFill>
        <p:spPr bwMode="auto">
          <a:xfrm>
            <a:off x="773041" y="4382601"/>
            <a:ext cx="2765497" cy="199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gorets-media.ru/uploads/images/vestisgor/2015/June/.thumbs/64911996a98b2d9f758307677e1dd096_1000_658_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16821" y="4420903"/>
            <a:ext cx="2874679" cy="1959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image.fhserv.ru/hunting/2016-07-369a0eec3412afc6d8cef0a38a532f30__rsu-1000-800.jpg?hash=544f18e2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47849" y="4437063"/>
            <a:ext cx="2738201" cy="1942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Законы экологии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6738" y="1651062"/>
            <a:ext cx="56183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1. «Природа знает лучше»</a:t>
            </a:r>
            <a:endParaRPr lang="ru-RU" sz="36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http://novokuznetsk.ru/wp-content/uploads/2017/08/ea851aa33555cd96543224c4343219d3_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915" y="2555668"/>
            <a:ext cx="3780429" cy="2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mir-animasii.ru/_dr/5/4530203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47328" y="2618510"/>
            <a:ext cx="3369622" cy="235873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66738" y="6010831"/>
            <a:ext cx="718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Законы экологии сформулировал американский ученый </a:t>
            </a:r>
            <a:r>
              <a:rPr lang="ru-RU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Барри</a:t>
            </a:r>
            <a:r>
              <a:rPr lang="ru-RU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Коммонер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Пути решения экологических проблем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2588" y="1706481"/>
            <a:ext cx="887416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633413">
              <a:buNone/>
            </a:pPr>
            <a:r>
              <a:rPr lang="ru-RU" sz="2800" b="1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производства </a:t>
            </a:r>
          </a:p>
          <a:p>
            <a:pPr indent="633413">
              <a:buNone/>
            </a:pP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(использование </a:t>
            </a:r>
            <a:r>
              <a:rPr lang="ru-RU" sz="2800" b="1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природосберегающих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технологий)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kuzminblog.ru/wp-content/uploads/2018/05/Alternative-Fue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648" y="4292056"/>
            <a:ext cx="3275463" cy="208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shltrip.com/sitebuilder/images/Forest_of_wind_turbine-rotate-crop-40_percent_color_saturation_reduced--Isharpen-brightneww_contrast-MG_4159-1005x75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93117" y="4251111"/>
            <a:ext cx="2647666" cy="212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s://pbs.twimg.com/media/CoXf-AuWIAAP8kC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6430" y="2597004"/>
            <a:ext cx="3098042" cy="223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"/>
          <p:cNvSpPr txBox="1">
            <a:spLocks noGrp="1"/>
          </p:cNvSpPr>
          <p:nvPr>
            <p:ph type="ftr" idx="4294967295"/>
          </p:nvPr>
        </p:nvSpPr>
        <p:spPr>
          <a:xfrm>
            <a:off x="0" y="6638925"/>
            <a:ext cx="4114800" cy="13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701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800" b="0" i="0" u="none" strike="noStrike" cap="none" dirty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© АО «Издательство «Просвещение», </a:t>
            </a:r>
            <a:r>
              <a:rPr lang="ru-RU" sz="800" b="0" i="0" u="none" strike="noStrike" cap="none" dirty="0" smtClean="0">
                <a:solidFill>
                  <a:srgbClr val="636262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800" b="0" i="0" u="none" strike="noStrike" cap="none" dirty="0">
              <a:solidFill>
                <a:srgbClr val="63626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"/>
          <p:cNvSpPr/>
          <p:nvPr/>
        </p:nvSpPr>
        <p:spPr>
          <a:xfrm flipV="1">
            <a:off x="759573" y="636776"/>
            <a:ext cx="11432427" cy="45719"/>
          </a:xfrm>
          <a:custGeom>
            <a:avLst/>
            <a:gdLst/>
            <a:ahLst/>
            <a:cxnLst/>
            <a:rect l="l" t="t" r="r" b="b"/>
            <a:pathLst>
              <a:path w="15916275" h="120000" extrusionOk="0">
                <a:moveTo>
                  <a:pt x="0" y="0"/>
                </a:moveTo>
                <a:lnTo>
                  <a:pt x="15915745" y="0"/>
                </a:lnTo>
              </a:path>
            </a:pathLst>
          </a:custGeom>
          <a:noFill/>
          <a:ln w="10450" cap="flat" cmpd="sng">
            <a:solidFill>
              <a:srgbClr val="DEEB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9"/>
              <a:buFont typeface="Arial"/>
              <a:buNone/>
            </a:pPr>
            <a:endParaRPr sz="84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080" y="52537"/>
            <a:ext cx="1287019" cy="584239"/>
          </a:xfrm>
          <a:prstGeom prst="rect">
            <a:avLst/>
          </a:prstGeom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545281"/>
            <a:ext cx="7443289" cy="733345"/>
          </a:xfrm>
          <a:prstGeom prst="roundRect">
            <a:avLst>
              <a:gd name="adj" fmla="val 14679"/>
            </a:avLst>
          </a:prstGeom>
          <a:gradFill flip="none" rotWithShape="1">
            <a:gsLst>
              <a:gs pos="28000">
                <a:schemeClr val="tx2"/>
              </a:gs>
              <a:gs pos="100000">
                <a:schemeClr val="accent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8F959C3-287F-4C00-28C5-7618C50F4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680772"/>
            <a:ext cx="70162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Пути решения экологических проблем</a:t>
            </a:r>
            <a:endParaRPr lang="ru-RU" altLang="ru-RU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2588" y="1401681"/>
            <a:ext cx="1081841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850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Разумное самоограничение в расходовании природных ресурсов, </a:t>
            </a:r>
          </a:p>
          <a:p>
            <a:pPr indent="450850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особенно – энергетических источников, </a:t>
            </a:r>
          </a:p>
          <a:p>
            <a:pPr indent="450850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имеющих для жизни человечества важнейшее значение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https://1tulatv.ru/sites/default/files/073117_039186481392.jpg"/>
          <p:cNvPicPr/>
          <p:nvPr/>
        </p:nvPicPr>
        <p:blipFill>
          <a:blip r:embed="rId4" cstate="print"/>
          <a:srcRect l="4775"/>
          <a:stretch>
            <a:fillRect/>
          </a:stretch>
        </p:blipFill>
        <p:spPr bwMode="auto">
          <a:xfrm>
            <a:off x="1176338" y="2881746"/>
            <a:ext cx="5169044" cy="3498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economic-definition.com/images/941294361.jpg"/>
          <p:cNvPicPr/>
          <p:nvPr/>
        </p:nvPicPr>
        <p:blipFill>
          <a:blip r:embed="rId5" cstate="print"/>
          <a:srcRect l="6887" r="11309"/>
          <a:stretch>
            <a:fillRect/>
          </a:stretch>
        </p:blipFill>
        <p:spPr bwMode="auto">
          <a:xfrm>
            <a:off x="7136168" y="2897181"/>
            <a:ext cx="2961564" cy="1771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www.weirintl.com/img/home_ss_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3393" y="4825865"/>
            <a:ext cx="2907113" cy="15542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63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росвещение">
      <a:dk1>
        <a:sysClr val="windowText" lastClr="000000"/>
      </a:dk1>
      <a:lt1>
        <a:sysClr val="window" lastClr="FFFFFF"/>
      </a:lt1>
      <a:dk2>
        <a:srgbClr val="06428F"/>
      </a:dk2>
      <a:lt2>
        <a:srgbClr val="0C4C87"/>
      </a:lt2>
      <a:accent1>
        <a:srgbClr val="0883D7"/>
      </a:accent1>
      <a:accent2>
        <a:srgbClr val="11A860"/>
      </a:accent2>
      <a:accent3>
        <a:srgbClr val="4FD09F"/>
      </a:accent3>
      <a:accent4>
        <a:srgbClr val="1E94A2"/>
      </a:accent4>
      <a:accent5>
        <a:srgbClr val="23D1DF"/>
      </a:accent5>
      <a:accent6>
        <a:srgbClr val="ECA438"/>
      </a:accent6>
      <a:hlink>
        <a:srgbClr val="0563C1"/>
      </a:hlink>
      <a:folHlink>
        <a:srgbClr val="954F72"/>
      </a:folHlink>
    </a:clrScheme>
    <a:fontScheme name="Августовка">
      <a:majorFont>
        <a:latin typeface="Helvetica 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3130</TotalTime>
  <Words>888</Words>
  <Application>Microsoft Office PowerPoint</Application>
  <PresentationFormat>Произвольный</PresentationFormat>
  <Paragraphs>200</Paragraphs>
  <Slides>26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Roboto</vt:lpstr>
      <vt:lpstr>Times New Roman</vt:lpstr>
      <vt:lpstr>Monotype Corsiva</vt:lpstr>
      <vt:lpstr>Calibri</vt:lpstr>
      <vt:lpstr>Helvetica Bold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Семочкина Елизавета Валерьевна</dc:creator>
  <cp:lastModifiedBy>User</cp:lastModifiedBy>
  <cp:revision>332</cp:revision>
  <dcterms:created xsi:type="dcterms:W3CDTF">2024-07-26T11:37:09Z</dcterms:created>
  <dcterms:modified xsi:type="dcterms:W3CDTF">2024-10-19T18:57:25Z</dcterms:modified>
</cp:coreProperties>
</file>