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90"/>
  </p:notesMasterIdLst>
  <p:sldIdLst>
    <p:sldId id="428" r:id="rId2"/>
    <p:sldId id="257" r:id="rId3"/>
    <p:sldId id="261" r:id="rId4"/>
    <p:sldId id="342" r:id="rId5"/>
    <p:sldId id="343" r:id="rId6"/>
    <p:sldId id="262" r:id="rId7"/>
    <p:sldId id="427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383" r:id="rId46"/>
    <p:sldId id="384" r:id="rId47"/>
    <p:sldId id="386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404" r:id="rId66"/>
    <p:sldId id="405" r:id="rId67"/>
    <p:sldId id="407" r:id="rId68"/>
    <p:sldId id="408" r:id="rId69"/>
    <p:sldId id="409" r:id="rId70"/>
    <p:sldId id="410" r:id="rId71"/>
    <p:sldId id="411" r:id="rId72"/>
    <p:sldId id="412" r:id="rId73"/>
    <p:sldId id="413" r:id="rId74"/>
    <p:sldId id="414" r:id="rId75"/>
    <p:sldId id="415" r:id="rId76"/>
    <p:sldId id="416" r:id="rId77"/>
    <p:sldId id="417" r:id="rId78"/>
    <p:sldId id="418" r:id="rId79"/>
    <p:sldId id="419" r:id="rId80"/>
    <p:sldId id="420" r:id="rId81"/>
    <p:sldId id="421" r:id="rId82"/>
    <p:sldId id="422" r:id="rId83"/>
    <p:sldId id="423" r:id="rId84"/>
    <p:sldId id="424" r:id="rId85"/>
    <p:sldId id="425" r:id="rId86"/>
    <p:sldId id="426" r:id="rId87"/>
    <p:sldId id="363" r:id="rId88"/>
    <p:sldId id="430" r:id="rId89"/>
  </p:sldIdLst>
  <p:sldSz cx="9144000" cy="5143500" type="screen16x9"/>
  <p:notesSz cx="6858000" cy="9144000"/>
  <p:embeddedFontLst>
    <p:embeddedFont>
      <p:font typeface="Open Sans" panose="020B0604020202020204" charset="0"/>
      <p:regular r:id="rId91"/>
      <p:bold r:id="rId92"/>
      <p:italic r:id="rId93"/>
      <p:boldItalic r:id="rId94"/>
    </p:embeddedFont>
    <p:embeddedFont>
      <p:font typeface="Calibri" panose="020F0502020204030204" pitchFamily="34" charset="0"/>
      <p:regular r:id="rId95"/>
      <p:bold r:id="rId96"/>
      <p:italic r:id="rId97"/>
      <p:boldItalic r:id="rId98"/>
    </p:embeddedFont>
    <p:embeddedFont>
      <p:font typeface="Roboto Slab" panose="020B0604020202020204" charset="0"/>
      <p:regular r:id="rId99"/>
      <p:bold r:id="rId100"/>
    </p:embeddedFont>
    <p:embeddedFont>
      <p:font typeface="Cambria Math" panose="02040503050406030204" pitchFamily="18" charset="0"/>
      <p:regular r:id="rId101"/>
    </p:embeddedFont>
  </p:embeddedFontLst>
  <p:custDataLst>
    <p:tags r:id="rId102"/>
  </p:custData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738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01" userDrawn="1">
          <p15:clr>
            <a:srgbClr val="A4A3A4"/>
          </p15:clr>
        </p15:guide>
        <p15:guide id="9" pos="2064" userDrawn="1">
          <p15:clr>
            <a:srgbClr val="A4A3A4"/>
          </p15:clr>
        </p15:guide>
        <p15:guide id="10" pos="3674" userDrawn="1">
          <p15:clr>
            <a:srgbClr val="A4A3A4"/>
          </p15:clr>
        </p15:guide>
        <p15:guide id="11" pos="453" userDrawn="1">
          <p15:clr>
            <a:srgbClr val="A4A3A4"/>
          </p15:clr>
        </p15:guide>
        <p15:guide id="12" pos="5307" userDrawn="1">
          <p15:clr>
            <a:srgbClr val="A4A3A4"/>
          </p15:clr>
        </p15:guide>
        <p15:guide id="13" orient="horz" pos="690" userDrawn="1">
          <p15:clr>
            <a:srgbClr val="A4A3A4"/>
          </p15:clr>
        </p15:guide>
        <p15:guide id="14" orient="horz" pos="2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9BD"/>
    <a:srgbClr val="5A42EC"/>
    <a:srgbClr val="BFBFBF"/>
    <a:srgbClr val="F7F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59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120" y="108"/>
      </p:cViewPr>
      <p:guideLst>
        <p:guide orient="horz" pos="214"/>
        <p:guide pos="226"/>
        <p:guide pos="5738"/>
        <p:guide orient="horz" pos="3003"/>
        <p:guide pos="2993"/>
        <p:guide pos="2767"/>
        <p:guide pos="1837"/>
        <p:guide pos="3901"/>
        <p:guide pos="2064"/>
        <p:guide pos="3674"/>
        <p:guide pos="453"/>
        <p:guide pos="5307"/>
        <p:guide orient="horz" pos="690"/>
        <p:guide orient="horz" pos="22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E871-873E-48FB-AC4A-FF665621EF04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039A-DB95-4AF7-A80F-EE248EBDF4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c6b33bed0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1413"/>
            <a:ext cx="5475287" cy="3079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0" name="Google Shape;1170;g2c6b33bed0f_0_262:notes"/>
          <p:cNvSpPr txBox="1">
            <a:spLocks noGrp="1"/>
          </p:cNvSpPr>
          <p:nvPr>
            <p:ph type="body" idx="1"/>
          </p:nvPr>
        </p:nvSpPr>
        <p:spPr>
          <a:xfrm>
            <a:off x="685480" y="4394182"/>
            <a:ext cx="5479053" cy="3593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g2c6b33bed0f_0_262:notes"/>
          <p:cNvSpPr txBox="1">
            <a:spLocks noGrp="1"/>
          </p:cNvSpPr>
          <p:nvPr>
            <p:ph type="sldNum" idx="12"/>
          </p:nvPr>
        </p:nvSpPr>
        <p:spPr>
          <a:xfrm>
            <a:off x="3879591" y="8671767"/>
            <a:ext cx="2968677" cy="457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5" tIns="45625" rIns="91275" bIns="456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4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2c6f0a5e03a_0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1413"/>
            <a:ext cx="5475287" cy="3079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2c6f0a5e03a_0_1726:notes"/>
          <p:cNvSpPr txBox="1">
            <a:spLocks noGrp="1"/>
          </p:cNvSpPr>
          <p:nvPr>
            <p:ph type="body" idx="1"/>
          </p:nvPr>
        </p:nvSpPr>
        <p:spPr>
          <a:xfrm>
            <a:off x="685480" y="4394182"/>
            <a:ext cx="5479053" cy="3593931"/>
          </a:xfrm>
          <a:prstGeom prst="rect">
            <a:avLst/>
          </a:prstGeom>
        </p:spPr>
        <p:txBody>
          <a:bodyPr spcFirstLastPara="1" wrap="square" lIns="91275" tIns="45625" rIns="91275" bIns="456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g2c6f0a5e03a_0_1726:notes"/>
          <p:cNvSpPr txBox="1">
            <a:spLocks noGrp="1"/>
          </p:cNvSpPr>
          <p:nvPr>
            <p:ph type="sldNum" idx="12"/>
          </p:nvPr>
        </p:nvSpPr>
        <p:spPr>
          <a:xfrm>
            <a:off x="3879591" y="8671767"/>
            <a:ext cx="2968677" cy="457655"/>
          </a:xfrm>
          <a:prstGeom prst="rect">
            <a:avLst/>
          </a:prstGeom>
        </p:spPr>
        <p:txBody>
          <a:bodyPr spcFirstLastPara="1" wrap="square" lIns="91275" tIns="45625" rIns="91275" bIns="456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38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90427"/>
      </p:ext>
    </p:extLst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24740"/>
      </p:ext>
    </p:extLst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443835"/>
      </p:ext>
    </p:extLst>
  </p:cSld>
  <p:clrMapOvr>
    <a:masterClrMapping/>
  </p:clrMapOvr>
  <p:transition spd="med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1_Только заголовок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525"/>
            <a:ext cx="9144000" cy="51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64"/>
          <p:cNvSpPr txBox="1">
            <a:spLocks noGrp="1"/>
          </p:cNvSpPr>
          <p:nvPr>
            <p:ph type="sldNum" idx="12"/>
          </p:nvPr>
        </p:nvSpPr>
        <p:spPr>
          <a:xfrm>
            <a:off x="237863" y="4586030"/>
            <a:ext cx="548775" cy="3937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l" rtl="0"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buNone/>
              <a:defRPr sz="800">
                <a:solidFill>
                  <a:schemeClr val="lt1"/>
                </a:solidFill>
              </a:defRPr>
            </a:lvl2pPr>
            <a:lvl3pPr lvl="2" algn="l" rtl="0">
              <a:buNone/>
              <a:defRPr sz="800">
                <a:solidFill>
                  <a:schemeClr val="lt1"/>
                </a:solidFill>
              </a:defRPr>
            </a:lvl3pPr>
            <a:lvl4pPr lvl="3" algn="l" rtl="0">
              <a:buNone/>
              <a:defRPr sz="800">
                <a:solidFill>
                  <a:schemeClr val="lt1"/>
                </a:solidFill>
              </a:defRPr>
            </a:lvl4pPr>
            <a:lvl5pPr lvl="4" algn="l" rtl="0">
              <a:buNone/>
              <a:defRPr sz="800">
                <a:solidFill>
                  <a:schemeClr val="lt1"/>
                </a:solidFill>
              </a:defRPr>
            </a:lvl5pPr>
            <a:lvl6pPr lvl="5" algn="l" rtl="0">
              <a:buNone/>
              <a:defRPr sz="800">
                <a:solidFill>
                  <a:schemeClr val="lt1"/>
                </a:solidFill>
              </a:defRPr>
            </a:lvl6pPr>
            <a:lvl7pPr lvl="6" algn="l" rtl="0">
              <a:buNone/>
              <a:defRPr sz="800">
                <a:solidFill>
                  <a:schemeClr val="lt1"/>
                </a:solidFill>
              </a:defRPr>
            </a:lvl7pPr>
            <a:lvl8pPr lvl="7" algn="l" rtl="0">
              <a:buNone/>
              <a:defRPr sz="800">
                <a:solidFill>
                  <a:schemeClr val="lt1"/>
                </a:solidFill>
              </a:defRPr>
            </a:lvl8pPr>
            <a:lvl9pPr lvl="8" algn="l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1" name="Google Shape;81;p64"/>
          <p:cNvPicPr preferRelativeResize="0"/>
          <p:nvPr/>
        </p:nvPicPr>
        <p:blipFill rotWithShape="1">
          <a:blip r:embed="rId3">
            <a:alphaModFix/>
          </a:blip>
          <a:srcRect r="66632" b="-16279"/>
          <a:stretch/>
        </p:blipFill>
        <p:spPr>
          <a:xfrm>
            <a:off x="7731869" y="4512855"/>
            <a:ext cx="1158300" cy="4617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1"/>
          <p:cNvSpPr/>
          <p:nvPr userDrawn="1"/>
        </p:nvSpPr>
        <p:spPr>
          <a:xfrm>
            <a:off x="285622" y="4179253"/>
            <a:ext cx="4607654" cy="795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685800" rtl="0" eaLnBrk="0" fontAlgn="base" latinLnBrk="0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Все права защищены. Никакая часть презентации не может быть воспроизведена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в какой бы то ни было форме и какими бы то ни было средствами, включая размещение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в Интернете и в корпоративных сетях, а также запись в память ЭВМ, для частного или публичного использования, без письменного разрешения владельца авторских прав.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© АО «Издательство «Просвещение», </a:t>
            </a: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202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4</a:t>
            </a: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г.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666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1">
  <p:cSld name="Только заголовок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g2c6f0a5e03a_0_1735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-762"/>
            <a:ext cx="9144000" cy="51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2c6f0a5e03a_0_1735"/>
          <p:cNvSpPr txBox="1">
            <a:spLocks noGrp="1"/>
          </p:cNvSpPr>
          <p:nvPr>
            <p:ph type="sldNum" idx="12"/>
          </p:nvPr>
        </p:nvSpPr>
        <p:spPr>
          <a:xfrm>
            <a:off x="237863" y="4586030"/>
            <a:ext cx="548775" cy="3937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l" rtl="0"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buNone/>
              <a:defRPr sz="800">
                <a:solidFill>
                  <a:schemeClr val="lt1"/>
                </a:solidFill>
              </a:defRPr>
            </a:lvl2pPr>
            <a:lvl3pPr lvl="2" algn="l" rtl="0">
              <a:buNone/>
              <a:defRPr sz="800">
                <a:solidFill>
                  <a:schemeClr val="lt1"/>
                </a:solidFill>
              </a:defRPr>
            </a:lvl3pPr>
            <a:lvl4pPr lvl="3" algn="l" rtl="0">
              <a:buNone/>
              <a:defRPr sz="800">
                <a:solidFill>
                  <a:schemeClr val="lt1"/>
                </a:solidFill>
              </a:defRPr>
            </a:lvl4pPr>
            <a:lvl5pPr lvl="4" algn="l" rtl="0">
              <a:buNone/>
              <a:defRPr sz="800">
                <a:solidFill>
                  <a:schemeClr val="lt1"/>
                </a:solidFill>
              </a:defRPr>
            </a:lvl5pPr>
            <a:lvl6pPr lvl="5" algn="l" rtl="0">
              <a:buNone/>
              <a:defRPr sz="800">
                <a:solidFill>
                  <a:schemeClr val="lt1"/>
                </a:solidFill>
              </a:defRPr>
            </a:lvl6pPr>
            <a:lvl7pPr lvl="6" algn="l" rtl="0">
              <a:buNone/>
              <a:defRPr sz="800">
                <a:solidFill>
                  <a:schemeClr val="lt1"/>
                </a:solidFill>
              </a:defRPr>
            </a:lvl7pPr>
            <a:lvl8pPr lvl="7" algn="l" rtl="0">
              <a:buNone/>
              <a:defRPr sz="800">
                <a:solidFill>
                  <a:schemeClr val="lt1"/>
                </a:solidFill>
              </a:defRPr>
            </a:lvl8pPr>
            <a:lvl9pPr lvl="8" algn="l" rtl="0">
              <a:buNone/>
              <a:defRPr sz="800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Google Shape;81;p64"/>
          <p:cNvPicPr preferRelativeResize="0"/>
          <p:nvPr userDrawn="1"/>
        </p:nvPicPr>
        <p:blipFill rotWithShape="1">
          <a:blip r:embed="rId3">
            <a:alphaModFix/>
          </a:blip>
          <a:srcRect r="66632" b="-16279"/>
          <a:stretch/>
        </p:blipFill>
        <p:spPr>
          <a:xfrm>
            <a:off x="7731869" y="4512855"/>
            <a:ext cx="1158300" cy="461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37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65823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771915"/>
      </p:ext>
    </p:extLst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636908"/>
      </p:ext>
    </p:extLst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836014"/>
      </p:ext>
    </p:extLst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60703"/>
      </p:ext>
    </p:extLst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69405"/>
      </p:ext>
    </p:extLst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15014"/>
      </p:ext>
    </p:extLst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557737"/>
      </p:ext>
    </p:extLst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7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 advClick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5" Type="http://schemas.openxmlformats.org/officeDocument/2006/relationships/slide" Target="slide2.xml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slide" Target="slide32.xml"/><Relationship Id="rId18" Type="http://schemas.openxmlformats.org/officeDocument/2006/relationships/slide" Target="slide42.xml"/><Relationship Id="rId26" Type="http://schemas.openxmlformats.org/officeDocument/2006/relationships/slide" Target="slide72.xml"/><Relationship Id="rId39" Type="http://schemas.openxmlformats.org/officeDocument/2006/relationships/slide" Target="slide70.xml"/><Relationship Id="rId21" Type="http://schemas.openxmlformats.org/officeDocument/2006/relationships/slide" Target="slide28.xml"/><Relationship Id="rId34" Type="http://schemas.openxmlformats.org/officeDocument/2006/relationships/slide" Target="slide80.xml"/><Relationship Id="rId42" Type="http://schemas.openxmlformats.org/officeDocument/2006/relationships/slide" Target="slide46.xml"/><Relationship Id="rId7" Type="http://schemas.openxmlformats.org/officeDocument/2006/relationships/slide" Target="slide24.xml"/><Relationship Id="rId2" Type="http://schemas.openxmlformats.org/officeDocument/2006/relationships/image" Target="../media/image5.jpeg"/><Relationship Id="rId16" Type="http://schemas.openxmlformats.org/officeDocument/2006/relationships/slide" Target="slide38.xml"/><Relationship Id="rId29" Type="http://schemas.openxmlformats.org/officeDocument/2006/relationships/slide" Target="slide6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36.xml"/><Relationship Id="rId24" Type="http://schemas.openxmlformats.org/officeDocument/2006/relationships/slide" Target="slide3.xml"/><Relationship Id="rId32" Type="http://schemas.openxmlformats.org/officeDocument/2006/relationships/slide" Target="slide54.xml"/><Relationship Id="rId37" Type="http://schemas.openxmlformats.org/officeDocument/2006/relationships/slide" Target="slide60.xml"/><Relationship Id="rId40" Type="http://schemas.openxmlformats.org/officeDocument/2006/relationships/slide" Target="slide68.xml"/><Relationship Id="rId45" Type="http://schemas.openxmlformats.org/officeDocument/2006/relationships/slide" Target="slide2.xml"/><Relationship Id="rId5" Type="http://schemas.openxmlformats.org/officeDocument/2006/relationships/slide" Target="slide10.xml"/><Relationship Id="rId15" Type="http://schemas.openxmlformats.org/officeDocument/2006/relationships/slide" Target="slide18.xml"/><Relationship Id="rId23" Type="http://schemas.openxmlformats.org/officeDocument/2006/relationships/slide" Target="slide48.xml"/><Relationship Id="rId28" Type="http://schemas.openxmlformats.org/officeDocument/2006/relationships/slide" Target="slide76.xml"/><Relationship Id="rId36" Type="http://schemas.openxmlformats.org/officeDocument/2006/relationships/slide" Target="slide84.xml"/><Relationship Id="rId10" Type="http://schemas.openxmlformats.org/officeDocument/2006/relationships/slide" Target="slide16.xml"/><Relationship Id="rId19" Type="http://schemas.openxmlformats.org/officeDocument/2006/relationships/slide" Target="slide44.xml"/><Relationship Id="rId31" Type="http://schemas.openxmlformats.org/officeDocument/2006/relationships/slide" Target="slide56.xml"/><Relationship Id="rId44" Type="http://schemas.openxmlformats.org/officeDocument/2006/relationships/slide" Target="slide52.xml"/><Relationship Id="rId4" Type="http://schemas.openxmlformats.org/officeDocument/2006/relationships/slide" Target="slide12.xml"/><Relationship Id="rId9" Type="http://schemas.openxmlformats.org/officeDocument/2006/relationships/slide" Target="slide14.xml"/><Relationship Id="rId14" Type="http://schemas.openxmlformats.org/officeDocument/2006/relationships/slide" Target="slide20.xml"/><Relationship Id="rId22" Type="http://schemas.openxmlformats.org/officeDocument/2006/relationships/slide" Target="slide30.xml"/><Relationship Id="rId27" Type="http://schemas.openxmlformats.org/officeDocument/2006/relationships/slide" Target="slide74.xml"/><Relationship Id="rId30" Type="http://schemas.openxmlformats.org/officeDocument/2006/relationships/slide" Target="slide64.xml"/><Relationship Id="rId35" Type="http://schemas.openxmlformats.org/officeDocument/2006/relationships/slide" Target="slide82.xml"/><Relationship Id="rId43" Type="http://schemas.openxmlformats.org/officeDocument/2006/relationships/slide" Target="slide50.xml"/><Relationship Id="rId8" Type="http://schemas.openxmlformats.org/officeDocument/2006/relationships/slide" Target="slide22.xml"/><Relationship Id="rId3" Type="http://schemas.openxmlformats.org/officeDocument/2006/relationships/slide" Target="slide6.xml"/><Relationship Id="rId12" Type="http://schemas.openxmlformats.org/officeDocument/2006/relationships/slide" Target="slide34.xml"/><Relationship Id="rId17" Type="http://schemas.openxmlformats.org/officeDocument/2006/relationships/slide" Target="slide40.xml"/><Relationship Id="rId25" Type="http://schemas.openxmlformats.org/officeDocument/2006/relationships/image" Target="../media/image6.png"/><Relationship Id="rId33" Type="http://schemas.openxmlformats.org/officeDocument/2006/relationships/slide" Target="slide78.xml"/><Relationship Id="rId38" Type="http://schemas.openxmlformats.org/officeDocument/2006/relationships/slide" Target="slide58.xml"/><Relationship Id="rId20" Type="http://schemas.openxmlformats.org/officeDocument/2006/relationships/slide" Target="slide26.xml"/><Relationship Id="rId41" Type="http://schemas.openxmlformats.org/officeDocument/2006/relationships/slide" Target="slide6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63.xml"/><Relationship Id="rId4" Type="http://schemas.openxmlformats.org/officeDocument/2006/relationships/image" Target="../media/image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hyperlink" Target="https://shop.prosv.ru/formirovanie-funkcionalnoj-gramotnosti-sbornik-zadach-po-russkomu-yazyku-dlya-8-11-klassov278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8396"/>
          <a:stretch/>
        </p:blipFill>
        <p:spPr>
          <a:xfrm>
            <a:off x="5590729" y="2209289"/>
            <a:ext cx="3546655" cy="199755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1173" name="Google Shape;1173;g2c6b33bed0f_0_262"/>
          <p:cNvSpPr/>
          <p:nvPr/>
        </p:nvSpPr>
        <p:spPr>
          <a:xfrm>
            <a:off x="368215" y="849653"/>
            <a:ext cx="5701192" cy="9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ru-RU" sz="5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Финансовое </a:t>
            </a:r>
          </a:p>
          <a:p>
            <a:pPr algn="ctr"/>
            <a:r>
              <a:rPr lang="ru-RU" sz="5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сражение</a:t>
            </a:r>
          </a:p>
          <a:p>
            <a:pPr algn="ctr">
              <a:buClr>
                <a:srgbClr val="000000"/>
              </a:buClr>
              <a:defRPr/>
            </a:pPr>
            <a:endParaRPr sz="2700" b="1" kern="0" dirty="0">
              <a:solidFill>
                <a:schemeClr val="bg1"/>
              </a:solidFill>
              <a:latin typeface="Raleway Medium"/>
              <a:ea typeface="Raleway Medium"/>
              <a:cs typeface="Raleway Medium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725" y="2986750"/>
            <a:ext cx="4613738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Проект подготовили учителя МБОУ СШ № 17 </a:t>
            </a:r>
          </a:p>
          <a:p>
            <a:pPr algn="ctr"/>
            <a:r>
              <a:rPr lang="ru-RU" sz="1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г. Архангельска</a:t>
            </a:r>
          </a:p>
          <a:p>
            <a:pPr algn="ctr"/>
            <a:r>
              <a:rPr lang="ru-RU" sz="14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Шушарина</a:t>
            </a:r>
            <a:r>
              <a:rPr lang="ru-RU" sz="1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Елена  Юрьевна</a:t>
            </a:r>
          </a:p>
          <a:p>
            <a:pPr algn="ctr"/>
            <a:r>
              <a:rPr lang="ru-RU" sz="1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Янкова Ольга Ивановна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79057" y="2309584"/>
            <a:ext cx="1502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Roboto Slab"/>
                <a:hlinkClick r:id="rId4" action="ppaction://hlinksldjump"/>
              </a:rPr>
              <a:t>Правила игры</a:t>
            </a:r>
            <a:endParaRPr lang="ru-RU" sz="1400" dirty="0">
              <a:solidFill>
                <a:srgbClr val="FF0000"/>
              </a:solidFill>
              <a:latin typeface="Roboto Slab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6887" y="2650308"/>
            <a:ext cx="2351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Roboto Slab"/>
                <a:hlinkClick r:id="rId5" action="ppaction://hlinksldjump"/>
              </a:rPr>
              <a:t>Условные</a:t>
            </a:r>
            <a:r>
              <a:rPr lang="ru-RU" sz="1100" dirty="0" smtClean="0">
                <a:solidFill>
                  <a:schemeClr val="bg1"/>
                </a:solidFill>
                <a:latin typeface="Roboto Slab"/>
                <a:hlinkClick r:id="rId5" action="ppaction://hlinksldjump"/>
              </a:rPr>
              <a:t> </a:t>
            </a:r>
            <a:r>
              <a:rPr lang="ru-RU" sz="1400" dirty="0" smtClean="0">
                <a:latin typeface="Roboto Slab"/>
                <a:hlinkClick r:id="rId5" action="ppaction://hlinksldjump"/>
              </a:rPr>
              <a:t>обозначения</a:t>
            </a:r>
            <a:endParaRPr lang="ru-RU" sz="1400" dirty="0">
              <a:latin typeface="Roboto Slab"/>
            </a:endParaRPr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5356000" y="2920711"/>
            <a:ext cx="2219508" cy="674603"/>
          </a:xfrm>
          <a:prstGeom prst="roundRect">
            <a:avLst/>
          </a:prstGeom>
          <a:noFill/>
          <a:ln>
            <a:noFill/>
          </a:ln>
          <a:effectLst>
            <a:outerShdw blurRad="127000" dist="190500" dir="5400000" sx="90000" sy="90000" algn="t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Начать игру</a:t>
            </a:r>
          </a:p>
        </p:txBody>
      </p:sp>
    </p:spTree>
    <p:extLst>
      <p:ext uri="{BB962C8B-B14F-4D97-AF65-F5344CB8AC3E}">
        <p14:creationId xmlns:p14="http://schemas.microsoft.com/office/powerpoint/2010/main" val="2852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87923" y="886691"/>
            <a:ext cx="8285021" cy="1477328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Рост цен на все товары и услуги внутреннего рынка, обесценивание денег – это: </a:t>
            </a:r>
          </a:p>
          <a:p>
            <a:pPr algn="ctr"/>
            <a:endParaRPr lang="ru-RU" sz="2400" b="1" dirty="0">
              <a:solidFill>
                <a:prstClr val="black"/>
              </a:solidFill>
              <a:latin typeface="Roboto Slab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177062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Скругленный 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668405" y="2850359"/>
            <a:ext cx="2568575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дефляция</a:t>
            </a:r>
            <a:endParaRPr lang="ru-RU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Скругленный 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A1145BC5-1B34-4C74-80A2-93CB4224F979}"/>
              </a:ext>
            </a:extLst>
          </p:cNvPr>
          <p:cNvSpPr/>
          <p:nvPr/>
        </p:nvSpPr>
        <p:spPr>
          <a:xfrm>
            <a:off x="3581284" y="2878068"/>
            <a:ext cx="2568575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инфляция</a:t>
            </a:r>
            <a:endParaRPr lang="ru-RU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Скругленный 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89122483-167C-4A51-86C9-3476005E48B6}"/>
              </a:ext>
            </a:extLst>
          </p:cNvPr>
          <p:cNvSpPr/>
          <p:nvPr/>
        </p:nvSpPr>
        <p:spPr>
          <a:xfrm>
            <a:off x="654551" y="3828331"/>
            <a:ext cx="2568575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модернизация</a:t>
            </a:r>
            <a:endParaRPr lang="ru-RU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Скругленный прямоугольник 12">
            <a:hlinkClick r:id="rId5" action="ppaction://hlinksldjump"/>
            <a:extLst>
              <a:ext uri="{FF2B5EF4-FFF2-40B4-BE49-F238E27FC236}">
                <a16:creationId xmlns:a16="http://schemas.microsoft.com/office/drawing/2014/main" id="{A3AAAD2B-04A2-4A9C-AD56-30115DB9B8ED}"/>
              </a:ext>
            </a:extLst>
          </p:cNvPr>
          <p:cNvSpPr/>
          <p:nvPr/>
        </p:nvSpPr>
        <p:spPr>
          <a:xfrm>
            <a:off x="3608994" y="3895780"/>
            <a:ext cx="2568575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манипуляция</a:t>
            </a:r>
            <a:endParaRPr lang="ru-RU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7662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81273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21F894C7-2962-4154-ADD6-63F21186A87A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85351" y="1113232"/>
            <a:ext cx="7438768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Инфляция – это рост цен на все товары и услуги внутреннего рынка, обесценивание денег </a:t>
            </a:r>
          </a:p>
          <a:p>
            <a:pPr algn="ctr"/>
            <a:endParaRPr lang="ru-RU" sz="24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3074" name="Picture 2" descr="F:\МОИ КУРСЫ\курсы ФГ 2023\21.09\1549748168_inflyaciya.jpg"/>
          <p:cNvPicPr>
            <a:picLocks noChangeAspect="1" noChangeArrowheads="1"/>
          </p:cNvPicPr>
          <p:nvPr/>
        </p:nvPicPr>
        <p:blipFill>
          <a:blip r:embed="rId4"/>
          <a:srcRect l="2661" t="4622" r="4582" b="8035"/>
          <a:stretch>
            <a:fillRect/>
          </a:stretch>
        </p:blipFill>
        <p:spPr bwMode="auto">
          <a:xfrm>
            <a:off x="5325761" y="2622722"/>
            <a:ext cx="3534032" cy="252077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8" name="Стрелка вниз 7"/>
          <p:cNvSpPr/>
          <p:nvPr/>
        </p:nvSpPr>
        <p:spPr>
          <a:xfrm>
            <a:off x="5288692" y="2693772"/>
            <a:ext cx="630194" cy="1297460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обесценивание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0800000">
            <a:off x="7838303" y="4060224"/>
            <a:ext cx="630194" cy="1083276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растут</a:t>
            </a:r>
            <a:endParaRPr lang="ru-RU" sz="1200" b="1" dirty="0">
              <a:solidFill>
                <a:schemeClr val="tx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2037" y="158260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5440066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6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261553" y="3615136"/>
            <a:ext cx="5780902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Максимальная разовая оплата труда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314763" y="2851795"/>
            <a:ext cx="5814189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Максимальный размер оплаты труда</a:t>
            </a:r>
          </a:p>
        </p:txBody>
      </p:sp>
      <p:sp>
        <p:nvSpPr>
          <p:cNvPr id="28" name="Скругленный прямоугольник 12"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296630" y="2154818"/>
            <a:ext cx="5869392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Минимальный размер оплаты труда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270443" y="4325062"/>
            <a:ext cx="5747298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Международный размер оплаты труда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2037" y="158260"/>
            <a:ext cx="1251366" cy="1307435"/>
            <a:chOff x="6916721" y="2311997"/>
            <a:chExt cx="1251366" cy="1307435"/>
          </a:xfrm>
        </p:grpSpPr>
        <p:sp>
          <p:nvSpPr>
            <p:cNvPr id="31" name="Овал 30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01426" y="750767"/>
            <a:ext cx="3998726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Что такое МРОТ?</a:t>
            </a:r>
          </a:p>
          <a:p>
            <a:pPr algn="ctr"/>
            <a:endParaRPr lang="ru-RU" sz="2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9223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92DAC4B2-7423-4189-976D-E9A763ACC222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85351" y="1113232"/>
            <a:ext cx="7438768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МРОТ – это минимальный размер оплаты труда</a:t>
            </a:r>
          </a:p>
          <a:p>
            <a:pPr algn="ctr"/>
            <a:endParaRPr lang="ru-RU" sz="2400" b="1" dirty="0" smtClean="0"/>
          </a:p>
          <a:p>
            <a:pPr algn="ctr"/>
            <a:endParaRPr lang="ru-RU" sz="2400" b="1" dirty="0">
              <a:solidFill>
                <a:prstClr val="black"/>
              </a:solidFill>
              <a:latin typeface="Roboto Slab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2037" y="158260"/>
            <a:ext cx="1251366" cy="1307435"/>
            <a:chOff x="6916721" y="2311997"/>
            <a:chExt cx="1251366" cy="1307435"/>
          </a:xfrm>
        </p:grpSpPr>
        <p:sp>
          <p:nvSpPr>
            <p:cNvPr id="22" name="Овал 21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3640381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174441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446905" y="3528638"/>
            <a:ext cx="6967150" cy="677820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Здания, оборудование, сооружения, которые человек использует в своей преобразовательной деятельности</a:t>
            </a:r>
          </a:p>
        </p:txBody>
      </p:sp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376547" y="2950650"/>
            <a:ext cx="7012794" cy="439457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Вложения человека в недвижимость</a:t>
            </a:r>
          </a:p>
        </p:txBody>
      </p:sp>
      <p:sp>
        <p:nvSpPr>
          <p:cNvPr id="28" name="Скругленный прямоугольник 12"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358414" y="1932395"/>
            <a:ext cx="7092710" cy="916183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Все таланты и способности, умения и знания, которые могут быть с пользой применены работодателем и за которые человек вправе требовать оплату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443439" y="4411558"/>
            <a:ext cx="6822334" cy="677820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Физические способности и возможности человека, дарованные природой и развитые тренировками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38492" y="837264"/>
            <a:ext cx="5506253" cy="98488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000" b="1" dirty="0" smtClean="0"/>
              <a:t>Человеческим капиталом называют?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535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EC40C469-9F9E-456C-BC23-0EB06B6B22AE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38491" y="837264"/>
            <a:ext cx="6865497" cy="190821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000" b="1" dirty="0" smtClean="0"/>
              <a:t>Человеческий капитал - все таланты и способности, умения и знания, которые могут быть с пользой применены работодателем и за которые человек вправе требовать оплату  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174441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F:\МОИ КУРСЫ\курсы ФГ 2023\21.09\человеческий капитал.jpg"/>
          <p:cNvPicPr>
            <a:picLocks noChangeAspect="1" noChangeArrowheads="1"/>
          </p:cNvPicPr>
          <p:nvPr/>
        </p:nvPicPr>
        <p:blipFill>
          <a:blip r:embed="rId4"/>
          <a:srcRect l="10412" r="11504"/>
          <a:stretch>
            <a:fillRect/>
          </a:stretch>
        </p:blipFill>
        <p:spPr bwMode="auto">
          <a:xfrm>
            <a:off x="3916838" y="2582563"/>
            <a:ext cx="5062237" cy="256093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4443807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211512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360407" y="3751059"/>
            <a:ext cx="6386382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Совокупность всех доходов семьи</a:t>
            </a:r>
          </a:p>
        </p:txBody>
      </p:sp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333632" y="2802369"/>
            <a:ext cx="6437871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Совокупность всех расходов семьи за длительный период</a:t>
            </a:r>
          </a:p>
        </p:txBody>
      </p:sp>
      <p:sp>
        <p:nvSpPr>
          <p:cNvPr id="28" name="Скругленный прямоугольник 12"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346057" y="2179530"/>
            <a:ext cx="6388375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План доходов на год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395416" y="4411558"/>
            <a:ext cx="6351373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Совокупный план доходов и расходов семьи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38492" y="837264"/>
            <a:ext cx="5506253" cy="104644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Семейный бюджет - это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86115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6EE251DC-AA5E-492F-8EBB-E8C0C0E61C16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211512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60263" y="1250921"/>
            <a:ext cx="5506253" cy="1785104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Семейный бюджет – это совокупный план доходов и расходов семьи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5122" name="Picture 2" descr="F:\МОИ КУРСЫ\курсы ФГ 2023\21.09\329686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517" y="2235597"/>
            <a:ext cx="3878483" cy="290790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1891587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hlinkClick r:id="rId3" action="ppaction://hlinksldjump"/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27" name="Овал 2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433842" y="3789894"/>
            <a:ext cx="5405254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Выпуск денег</a:t>
            </a:r>
          </a:p>
        </p:txBody>
      </p:sp>
      <p:sp>
        <p:nvSpPr>
          <p:cNvPr id="32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428798" y="2898398"/>
            <a:ext cx="5423362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Замену товарных денег на символические</a:t>
            </a:r>
          </a:p>
        </p:txBody>
      </p:sp>
      <p:sp>
        <p:nvSpPr>
          <p:cNvPr id="33" name="Скругленный прямоугольник 12"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397602" y="2023835"/>
            <a:ext cx="5519872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Повышение уровня цен на товары и услуги внутреннего рынка</a:t>
            </a:r>
          </a:p>
        </p:txBody>
      </p:sp>
      <p:sp>
        <p:nvSpPr>
          <p:cNvPr id="34" name="Скругленный прямоугольник 10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391886" y="4437683"/>
            <a:ext cx="5355771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Появление электронных денег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90743" y="837264"/>
            <a:ext cx="5506253" cy="104644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Эмиссия денег означает</a:t>
            </a:r>
            <a:endParaRPr lang="ru-RU" sz="2000" b="1" dirty="0" smtClean="0"/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30880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E8311F62-4B48-4AFA-8214-B094EB7F5351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38492" y="837264"/>
            <a:ext cx="5506253" cy="1415772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Эмиссия денег – выпуск денег в обращение</a:t>
            </a:r>
            <a:endParaRPr lang="ru-RU" sz="2000" b="1" dirty="0" smtClean="0"/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6146" name="Picture 2" descr="F:\МОИ КУРСЫ\курсы ФГ 2023\21.09\эмисс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8309" y="1545364"/>
            <a:ext cx="4715691" cy="359813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18" name="Овал 1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1255356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/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905001" y="358870"/>
            <a:ext cx="5181600" cy="4391025"/>
          </a:xfrm>
          <a:prstGeom prst="rect">
            <a:avLst/>
          </a:prstGeom>
          <a:solidFill>
            <a:srgbClr val="F7F6F4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4" name="Скругленный прямоугольник 13">
            <a:hlinkClick r:id="rId3" action="ppaction://hlinksldjump"/>
          </p:cNvPr>
          <p:cNvSpPr/>
          <p:nvPr/>
        </p:nvSpPr>
        <p:spPr>
          <a:xfrm>
            <a:off x="7229474" y="3998271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789300" y="107151"/>
            <a:ext cx="3565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Условные обозначения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150310" y="1245552"/>
            <a:ext cx="4843380" cy="2639430"/>
            <a:chOff x="3195720" y="1389618"/>
            <a:chExt cx="4843380" cy="2639430"/>
          </a:xfrm>
        </p:grpSpPr>
        <p:sp>
          <p:nvSpPr>
            <p:cNvPr id="20" name="TextBox 19"/>
            <p:cNvSpPr txBox="1"/>
            <p:nvPr/>
          </p:nvSpPr>
          <p:spPr>
            <a:xfrm>
              <a:off x="4656510" y="1389618"/>
              <a:ext cx="2865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+mj-lt"/>
                </a:rPr>
                <a:t>однопалубный корабль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56510" y="1964837"/>
              <a:ext cx="2865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latin typeface="+mj-lt"/>
                </a:defRPr>
              </a:lvl1pPr>
            </a:lstStyle>
            <a:p>
              <a:r>
                <a:rPr lang="ru-RU" dirty="0"/>
                <a:t>двухпалубный корабль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56509" y="2540056"/>
              <a:ext cx="2865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+mj-lt"/>
                </a:rPr>
                <a:t>трёхпалубный корабль   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56509" y="3115275"/>
              <a:ext cx="33825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+mj-lt"/>
                </a:rPr>
                <a:t>четырёхпалубный корабль   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56509" y="3690494"/>
              <a:ext cx="18014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latin typeface="+mj-lt"/>
                </a:rPr>
                <a:t>минное поле</a:t>
              </a: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4223394" y="1432895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4223394" y="1998589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3880836" y="1998589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4223394" y="2561990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3880836" y="2561990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538278" y="2561990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4223394" y="3128093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3880836" y="3128093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538278" y="3128093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3195720" y="3128093"/>
              <a:ext cx="252000" cy="252000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  <a:effectLst>
              <a:outerShdw blurRad="25400" dist="38100" dir="5400000" sx="90000" sy="90000" algn="t" rotWithShape="0">
                <a:srgbClr val="002060">
                  <a:alpha val="2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394" y="3745350"/>
              <a:ext cx="24885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14165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6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394653" y="3593952"/>
            <a:ext cx="6967150" cy="677820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При планировании семейного бюджета необходимо 10% закладывать на отдых и развлечения</a:t>
            </a:r>
          </a:p>
        </p:txBody>
      </p:sp>
      <p:sp>
        <p:nvSpPr>
          <p:cNvPr id="27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376547" y="2806959"/>
            <a:ext cx="7012794" cy="677820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Из месячного дохода следует откладывать 10 % в сбережения, а затем решать, как потратить остальные деньги</a:t>
            </a:r>
          </a:p>
        </p:txBody>
      </p:sp>
      <p:sp>
        <p:nvSpPr>
          <p:cNvPr id="28" name="Скругленный прямоугольник 12"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358414" y="2023835"/>
            <a:ext cx="7092710" cy="677820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При планировании семейного бюджета необходимо учитывать, что доходы должны на 10% превышать расходы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10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443439" y="4411558"/>
            <a:ext cx="6822334" cy="677820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Платежи по кредитам не должны превышать 10% от месячного дохода семьи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38490" y="837264"/>
            <a:ext cx="6480320" cy="104644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Согласно правилу десяти процентов</a:t>
            </a:r>
            <a:r>
              <a:rPr lang="ru-RU" sz="2000" b="1" dirty="0" smtClean="0"/>
              <a:t>?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32" name="Овал 31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31034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057D77D1-6A8B-4396-818F-BD2FAB0434D8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38490" y="1033207"/>
            <a:ext cx="6480320" cy="2585323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Согласно правилу десяти процентов - из месячного дохода следует откладывать 10 % в сбережения, а затем решать, как потратить остальные деньги </a:t>
            </a:r>
          </a:p>
          <a:p>
            <a:pPr algn="ctr"/>
            <a:endParaRPr lang="ru-RU" sz="2400" b="1" dirty="0">
              <a:solidFill>
                <a:prstClr val="black"/>
              </a:solidFill>
              <a:latin typeface="Roboto Slab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9369349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059333"/>
            <a:ext cx="7433910" cy="295465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Какому понятию соответствует данное определение: </a:t>
            </a:r>
          </a:p>
          <a:p>
            <a:pPr algn="ctr"/>
            <a:r>
              <a:rPr lang="ru-RU" sz="2400" b="1" dirty="0" smtClean="0"/>
              <a:t>«Главный банк государства, осуществляющий эмиссию денег, обеспечивающий стабильность функционирования банковской и денежной системы»</a:t>
            </a:r>
            <a:endParaRPr lang="ru-RU" sz="24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28" name="Овал 2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37921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6CFBF695-31F9-4702-8590-403F0B3888BA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2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балла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90741" y="1163836"/>
            <a:ext cx="5631236" cy="104644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Центральный банк государства</a:t>
            </a:r>
            <a:endParaRPr lang="ru-RU" sz="2000" b="1" dirty="0" smtClean="0"/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2050" name="Picture 2" descr="F:\МОИ КУРСЫ\курсы ФГ 2023\21.09\39816.jpg"/>
          <p:cNvPicPr>
            <a:picLocks noChangeAspect="1" noChangeArrowheads="1"/>
          </p:cNvPicPr>
          <p:nvPr/>
        </p:nvPicPr>
        <p:blipFill>
          <a:blip r:embed="rId4"/>
          <a:srcRect l="12202" t="11184" r="12931" b="8556"/>
          <a:stretch>
            <a:fillRect/>
          </a:stretch>
        </p:blipFill>
        <p:spPr bwMode="auto">
          <a:xfrm>
            <a:off x="4375230" y="2372810"/>
            <a:ext cx="4594612" cy="277069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6757724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059333"/>
            <a:ext cx="7433910" cy="3323987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Какому понятию соответствует данное определение: </a:t>
            </a:r>
          </a:p>
          <a:p>
            <a:pPr algn="ctr"/>
            <a:r>
              <a:rPr lang="ru-RU" sz="2400" b="1" dirty="0" smtClean="0"/>
              <a:t>«Общепризнанное средство платежа, которое безусловно принимается к оплате при совершении любых сделок купли – продажи, любых платежных операций, служит в качестве средства образования и накопления сбережений»</a:t>
            </a:r>
            <a:endParaRPr lang="ru-RU" sz="2400" b="1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28" name="Овал 2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18738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AA4C7280-217A-4EC0-8CB0-699E82EEDBF6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74958" y="1568785"/>
            <a:ext cx="3449739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800" b="1" dirty="0" smtClean="0"/>
              <a:t>Деньги 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7170" name="Picture 2" descr="F:\МОИ КУРСЫ\курсы ФГ 2023\21.09\mqdefaul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5098" y="1959429"/>
            <a:ext cx="5248456" cy="295225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11531317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059333"/>
            <a:ext cx="7433910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Какому понятию соответствует данное определение: </a:t>
            </a:r>
          </a:p>
          <a:p>
            <a:pPr algn="ctr"/>
            <a:r>
              <a:rPr lang="ru-RU" sz="2400" b="1" dirty="0" smtClean="0"/>
              <a:t>«Товар, выполняющий функции денег»</a:t>
            </a:r>
          </a:p>
          <a:p>
            <a:pPr algn="ctr"/>
            <a:endParaRPr lang="ru-RU" sz="2400" b="1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44353" y="248582"/>
            <a:ext cx="1251366" cy="1307435"/>
            <a:chOff x="6916721" y="2311997"/>
            <a:chExt cx="1251366" cy="1307435"/>
          </a:xfrm>
        </p:grpSpPr>
        <p:sp>
          <p:nvSpPr>
            <p:cNvPr id="14" name="Овал 13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5130263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6C4D4588-7ADF-47F2-BAA1-32D833E5E6EB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09754" y="221397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004695" y="1529596"/>
            <a:ext cx="3449739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800" b="1" dirty="0" smtClean="0"/>
              <a:t>Товарные деньги 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1026" name="Picture 2" descr="F:\МОИ КУРСЫ\курсы ФГ 2023\21.09\fmoney1t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322" y="1014933"/>
            <a:ext cx="3360461" cy="412856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4856361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61152" y="286711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3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509451" y="2182738"/>
            <a:ext cx="6637076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Назовите три причины инфляции</a:t>
            </a:r>
          </a:p>
          <a:p>
            <a:pPr algn="ctr"/>
            <a:endParaRPr lang="ru-RU" sz="2400" b="1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06567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323F8A17-F490-4B39-A242-1A41EBA66135}"/>
              </a:ext>
            </a:extLst>
          </p:cNvPr>
          <p:cNvSpPr/>
          <p:nvPr/>
        </p:nvSpPr>
        <p:spPr>
          <a:xfrm>
            <a:off x="693013" y="4468287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7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544332" y="3498973"/>
            <a:ext cx="6058397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Рост спроса на определённые товары (инфляция спроса)</a:t>
            </a:r>
          </a:p>
        </p:txBody>
      </p:sp>
      <p:sp>
        <p:nvSpPr>
          <p:cNvPr id="8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428797" y="1997061"/>
            <a:ext cx="6233259" cy="1120494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Рост цен на экономически важные товары и услуги (нефть, газ, электроэнергия) – инфляция предложения (рост издержек)</a:t>
            </a: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423727" y="978807"/>
            <a:ext cx="6290581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Ухудшение качества металлических денег (когда они имели распространение)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61152" y="286711"/>
            <a:ext cx="1251366" cy="1307435"/>
            <a:chOff x="6916721" y="2311997"/>
            <a:chExt cx="1251366" cy="1307435"/>
          </a:xfrm>
        </p:grpSpPr>
        <p:sp>
          <p:nvSpPr>
            <p:cNvPr id="14" name="Овал 13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3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6818810" y="1843103"/>
            <a:ext cx="2325189" cy="1477328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Причины инфляции</a:t>
            </a:r>
          </a:p>
          <a:p>
            <a:pPr algn="ct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7494872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/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4584" y="964401"/>
            <a:ext cx="4334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4800" dirty="0">
                <a:solidFill>
                  <a:srgbClr val="7030A0"/>
                </a:solidFill>
                <a:latin typeface="+mj-lt"/>
              </a:rPr>
              <a:t>Минное поле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4" t="49876" r="30784" b="33379"/>
          <a:stretch>
            <a:fillRect/>
          </a:stretch>
        </p:blipFill>
        <p:spPr>
          <a:xfrm>
            <a:off x="1523999" y="1447800"/>
            <a:ext cx="827315" cy="827314"/>
          </a:xfrm>
          <a:prstGeom prst="rect">
            <a:avLst/>
          </a:prstGeom>
        </p:spPr>
      </p:pic>
      <p:sp>
        <p:nvSpPr>
          <p:cNvPr id="13" name="Скругленный прямоугольник 18">
            <a:hlinkClick r:id="rId5" action="ppaction://hlinksldjump"/>
            <a:extLst>
              <a:ext uri="{FF2B5EF4-FFF2-40B4-BE49-F238E27FC236}">
                <a16:creationId xmlns:a16="http://schemas.microsoft.com/office/drawing/2014/main" id="{5F5674B0-8449-454D-83C3-BE72699F06A0}"/>
              </a:ext>
            </a:extLst>
          </p:cNvPr>
          <p:cNvSpPr/>
          <p:nvPr/>
        </p:nvSpPr>
        <p:spPr>
          <a:xfrm>
            <a:off x="3136245" y="4102623"/>
            <a:ext cx="2871511" cy="674603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90500" dir="5400000" sx="90000" sy="90000" algn="t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+mj-lt"/>
              </a:rPr>
              <a:t>Вернуться в игру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4" t="49876" r="30784" b="33379"/>
          <a:stretch>
            <a:fillRect/>
          </a:stretch>
        </p:blipFill>
        <p:spPr>
          <a:xfrm>
            <a:off x="990600" y="2514600"/>
            <a:ext cx="827315" cy="8273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4" t="49876" r="30784" b="33379"/>
          <a:stretch>
            <a:fillRect/>
          </a:stretch>
        </p:blipFill>
        <p:spPr>
          <a:xfrm>
            <a:off x="2024743" y="3069771"/>
            <a:ext cx="827315" cy="8273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4" t="49876" r="30784" b="33379"/>
          <a:stretch>
            <a:fillRect/>
          </a:stretch>
        </p:blipFill>
        <p:spPr>
          <a:xfrm>
            <a:off x="3276599" y="1872343"/>
            <a:ext cx="827315" cy="82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5026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221397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4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69120" y="1947607"/>
            <a:ext cx="5506253" cy="104644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Перечислите функции денег</a:t>
            </a:r>
            <a:endParaRPr lang="ru-RU" sz="2000" b="1" dirty="0" smtClean="0"/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9725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8D7EB7AC-BACA-4D03-88C6-D7099F42BC87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7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2706780" y="3450260"/>
            <a:ext cx="5405254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Средство сбережения и накопления богатств</a:t>
            </a:r>
          </a:p>
        </p:txBody>
      </p:sp>
      <p:sp>
        <p:nvSpPr>
          <p:cNvPr id="8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2688673" y="2637141"/>
            <a:ext cx="5423362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Средство измерения (учёта)</a:t>
            </a:r>
          </a:p>
        </p:txBody>
      </p:sp>
      <p:sp>
        <p:nvSpPr>
          <p:cNvPr id="9" name="Скругленный прямоугольник 12"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2657477" y="1618886"/>
            <a:ext cx="5519872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Средство обращения (средство содействия обмену)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2651761" y="4463809"/>
            <a:ext cx="5355771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Средство платежа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221397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4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90743" y="1033207"/>
            <a:ext cx="2117326" cy="1415772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Функции денег</a:t>
            </a:r>
            <a:endParaRPr lang="ru-RU" sz="2000" b="1" dirty="0" smtClean="0"/>
          </a:p>
          <a:p>
            <a:pPr algn="ctr"/>
            <a:endParaRPr lang="ru-RU" sz="2000" b="1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46048622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286711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2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балла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059333"/>
            <a:ext cx="6877334" cy="3754874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 smtClean="0"/>
          </a:p>
          <a:p>
            <a:pPr marL="72000" algn="ctr"/>
            <a:r>
              <a:rPr lang="ru-RU" sz="2000" b="1" dirty="0" smtClean="0"/>
              <a:t>Что из перечисленного ниже относится к доходам от собственности?</a:t>
            </a:r>
          </a:p>
          <a:p>
            <a:pPr marL="72000"/>
            <a:r>
              <a:rPr lang="ru-RU" sz="2000" b="1" dirty="0" smtClean="0"/>
              <a:t>А) Заработная плата наёмного работника</a:t>
            </a:r>
          </a:p>
          <a:p>
            <a:pPr marL="72000"/>
            <a:r>
              <a:rPr lang="ru-RU" sz="2000" b="1" dirty="0" smtClean="0"/>
              <a:t>Б) Арендная плата за трёхкомнатную квартиру</a:t>
            </a:r>
          </a:p>
          <a:p>
            <a:pPr marL="72000"/>
            <a:r>
              <a:rPr lang="ru-RU" sz="2000" b="1" dirty="0" smtClean="0"/>
              <a:t>В) Ежеквартальная премия</a:t>
            </a:r>
          </a:p>
          <a:p>
            <a:pPr marL="72000"/>
            <a:r>
              <a:rPr lang="ru-RU" sz="2000" b="1" dirty="0" smtClean="0"/>
              <a:t>Г) Процент по вкладу в банк «Лучший»</a:t>
            </a:r>
          </a:p>
          <a:p>
            <a:pPr marL="72000"/>
            <a:r>
              <a:rPr lang="ru-RU" sz="2000" b="1" dirty="0" smtClean="0"/>
              <a:t>Д) Пособие по уходу за ребёнком</a:t>
            </a:r>
          </a:p>
          <a:p>
            <a:pPr marL="72000"/>
            <a:r>
              <a:rPr lang="ru-RU" sz="2000" b="1" dirty="0" smtClean="0"/>
              <a:t>Е) Пенсия по инвалидности</a:t>
            </a:r>
          </a:p>
          <a:p>
            <a:pPr marL="72000"/>
            <a:r>
              <a:rPr lang="ru-RU" sz="2000" b="1" dirty="0" smtClean="0"/>
              <a:t>Ж) Дивиденды по акциям компании «</a:t>
            </a:r>
            <a:r>
              <a:rPr lang="ru-RU" sz="2000" b="1" dirty="0" err="1" smtClean="0"/>
              <a:t>Сибком</a:t>
            </a:r>
            <a:r>
              <a:rPr lang="ru-RU" sz="2000" b="1" dirty="0" smtClean="0"/>
              <a:t> +»</a:t>
            </a:r>
          </a:p>
          <a:p>
            <a:pPr marL="72000"/>
            <a:r>
              <a:rPr lang="ru-RU" sz="2000" b="1" dirty="0" smtClean="0"/>
              <a:t>З) Наследство</a:t>
            </a:r>
          </a:p>
          <a:p>
            <a:pPr marL="72000"/>
            <a:endParaRPr lang="ru-RU" sz="2000" b="1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67648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222AEDD6-2FA2-40F2-AADF-AFC231F63C8F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7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2729929" y="3079870"/>
            <a:ext cx="5405254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Арендная плата за трёхкомнатную квартиру</a:t>
            </a:r>
          </a:p>
        </p:txBody>
      </p:sp>
      <p:sp>
        <p:nvSpPr>
          <p:cNvPr id="8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2700247" y="2266751"/>
            <a:ext cx="5423362" cy="507561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Процент по вкладу в банк «Лучший»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2767508" y="4093420"/>
            <a:ext cx="5355771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Дивиденды по акциям компании «</a:t>
            </a:r>
            <a:r>
              <a:rPr lang="ru-RU" sz="1800" b="1" dirty="0" err="1" smtClean="0">
                <a:solidFill>
                  <a:schemeClr val="tx1"/>
                </a:solidFill>
              </a:rPr>
              <a:t>Сибком</a:t>
            </a:r>
            <a:r>
              <a:rPr lang="ru-RU" sz="1800" b="1" dirty="0" smtClean="0">
                <a:solidFill>
                  <a:schemeClr val="tx1"/>
                </a:solidFill>
              </a:rPr>
              <a:t> +»</a:t>
            </a:r>
          </a:p>
        </p:txBody>
      </p:sp>
      <p:sp>
        <p:nvSpPr>
          <p:cNvPr id="11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340941" y="983890"/>
            <a:ext cx="2969417" cy="1018339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Доходы от собственности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194114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2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балла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9679962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35880" y="260585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3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hlinkClick r:id="rId4" action="ppaction://hlinksldjump"/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059333"/>
            <a:ext cx="7155126" cy="400109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000" b="1" dirty="0" smtClean="0"/>
          </a:p>
          <a:p>
            <a:pPr marL="72000"/>
            <a:r>
              <a:rPr lang="ru-RU" sz="2000" b="1" dirty="0" smtClean="0"/>
              <a:t>Совокупный доход семьи составляет 120 тыс. руб. </a:t>
            </a:r>
          </a:p>
          <a:p>
            <a:pPr marL="72000"/>
            <a:r>
              <a:rPr lang="ru-RU" sz="2000" b="1" dirty="0" smtClean="0"/>
              <a:t>Из них 80 тыс. руб. – это заработная плата взрослых работающих членов семьи, 20 тыс. руб. – пенсия бабушки и дедушки, 2 тыс. руб. – стипендия студента, 16 тыс. руб. – доход от сдачи квартиры в аренду, 2 тыс. руб. – социальное пособие. </a:t>
            </a:r>
          </a:p>
          <a:p>
            <a:pPr marL="72000"/>
            <a:endParaRPr lang="ru-RU" sz="2000" b="1" dirty="0" smtClean="0"/>
          </a:p>
          <a:p>
            <a:pPr marL="72000"/>
            <a:r>
              <a:rPr lang="ru-RU" sz="2000" b="1" dirty="0" smtClean="0"/>
              <a:t>Какова структура доходов семьи (сколько процентов составляют доходы от собственного заработка, пособия, доход от собственности)? Ответ округлите до десятых.</a:t>
            </a:r>
          </a:p>
          <a:p>
            <a:pPr marL="72000"/>
            <a:endParaRPr lang="ru-RU" sz="2000" b="1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01712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DA932AF5-B04C-4B30-AE68-41E5ED0F227F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557045"/>
            <a:ext cx="7155126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108000" algn="ctr"/>
            <a:endParaRPr lang="ru-RU" sz="2000" b="1" dirty="0" smtClean="0"/>
          </a:p>
          <a:p>
            <a:pPr marL="108000" algn="ctr"/>
            <a:r>
              <a:rPr lang="ru-RU" sz="2000" b="1" dirty="0" smtClean="0"/>
              <a:t>Решение:</a:t>
            </a:r>
          </a:p>
          <a:p>
            <a:pPr marL="108000"/>
            <a:r>
              <a:rPr lang="ru-RU" sz="2000" b="1" dirty="0" smtClean="0"/>
              <a:t>1) 66,7% - доход от собственного заработка.</a:t>
            </a:r>
          </a:p>
          <a:p>
            <a:pPr marL="108000"/>
            <a:r>
              <a:rPr lang="ru-RU" sz="2000" b="1" dirty="0" smtClean="0"/>
              <a:t>2) 22% - пособия</a:t>
            </a:r>
          </a:p>
          <a:p>
            <a:pPr marL="108000"/>
            <a:r>
              <a:rPr lang="ru-RU" sz="2000" b="1" dirty="0" smtClean="0"/>
              <a:t>3) 13,3 – доход от собственности</a:t>
            </a:r>
          </a:p>
          <a:p>
            <a:pPr marL="108000"/>
            <a:endParaRPr lang="ru-RU" sz="20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35880" y="260585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3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7221813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35026" y="33896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2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hlinkClick r:id="rId4" action="ppaction://hlinksldjump"/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059333"/>
            <a:ext cx="7155126" cy="400109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000" b="1" dirty="0" smtClean="0"/>
          </a:p>
          <a:p>
            <a:pPr marL="72000"/>
            <a:r>
              <a:rPr lang="ru-RU" sz="2000" b="1" dirty="0" smtClean="0"/>
              <a:t>В семье девятиклассника Сергея мама и папа работают в фирме и получают заработную плату по 50 тыс. руб. Пенсия бабушки составляет 18 тыс. руб., дедушка живёт отдельно, но присылает помощь в размере 10 тыс. руб. в месяц. Старшая сестра заканчивает школу, в свободное время она работает </a:t>
            </a:r>
            <a:r>
              <a:rPr lang="ru-RU" sz="2000" b="1" dirty="0" err="1" smtClean="0"/>
              <a:t>промоутером</a:t>
            </a:r>
            <a:r>
              <a:rPr lang="ru-RU" sz="2000" b="1" dirty="0" smtClean="0"/>
              <a:t> (раздаёт листовки), и её месячный доход в среднем составляет 5 тыс. руб. в месяц. </a:t>
            </a:r>
          </a:p>
          <a:p>
            <a:pPr marL="72000"/>
            <a:r>
              <a:rPr lang="ru-RU" sz="2000" b="1" dirty="0" smtClean="0"/>
              <a:t>Каков совокупный доход семьи? Сколько рублей в среднем приходится на каждого члена семьи?</a:t>
            </a:r>
          </a:p>
          <a:p>
            <a:pPr marL="72000"/>
            <a:endParaRPr lang="ru-RU" sz="2000" b="1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09487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7F856653-DE0D-4597-8589-DB74BF23394E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557045"/>
            <a:ext cx="7155126" cy="215443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000" b="1" dirty="0" smtClean="0"/>
          </a:p>
          <a:p>
            <a:pPr marL="72000" algn="ctr"/>
            <a:r>
              <a:rPr lang="ru-RU" sz="2000" b="1" dirty="0" smtClean="0"/>
              <a:t>Решение:</a:t>
            </a:r>
          </a:p>
          <a:p>
            <a:pPr marL="72000"/>
            <a:r>
              <a:rPr lang="ru-RU" sz="2000" b="1" dirty="0" smtClean="0"/>
              <a:t>1) 50 000 • 2 + 18 000 +10 000 + 5000 = 133 000 руб. - совокупный доход семьи составляет </a:t>
            </a:r>
          </a:p>
          <a:p>
            <a:pPr marL="72000"/>
            <a:r>
              <a:rPr lang="ru-RU" sz="2000" b="1" dirty="0" smtClean="0"/>
              <a:t>2) 133 000: 5=26 500 руб. – в среднем приходится на каждого члена семьи </a:t>
            </a:r>
          </a:p>
          <a:p>
            <a:pPr marL="72000"/>
            <a:endParaRPr lang="ru-RU" sz="20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35026" y="33896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2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7619351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059332"/>
            <a:ext cx="7155126" cy="3662541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1400" b="1" dirty="0" smtClean="0"/>
          </a:p>
          <a:p>
            <a:pPr marL="72000"/>
            <a:r>
              <a:rPr lang="ru-RU" sz="1400" b="1" dirty="0" smtClean="0"/>
              <a:t>Представим, что расходы вашей семьи состоят из следующих статей: </a:t>
            </a:r>
          </a:p>
          <a:p>
            <a:pPr marL="72000"/>
            <a:r>
              <a:rPr lang="ru-RU" sz="1400" b="1" dirty="0" smtClean="0"/>
              <a:t>• коммунальные платежи – 4500 руб.; </a:t>
            </a:r>
          </a:p>
          <a:p>
            <a:pPr marL="72000"/>
            <a:r>
              <a:rPr lang="ru-RU" sz="1400" b="1" dirty="0" smtClean="0"/>
              <a:t>• продукты питания – 11 000 руб.; </a:t>
            </a:r>
          </a:p>
          <a:p>
            <a:pPr marL="72000"/>
            <a:r>
              <a:rPr lang="ru-RU" sz="1400" b="1" dirty="0" smtClean="0"/>
              <a:t>• бытовая химия и предметы личной гигиены – 2500 руб.; </a:t>
            </a:r>
          </a:p>
          <a:p>
            <a:pPr marL="72000"/>
            <a:r>
              <a:rPr lang="ru-RU" sz="1400" b="1" dirty="0" smtClean="0"/>
              <a:t>• одежда и обувь – 13 000 руб.; </a:t>
            </a:r>
          </a:p>
          <a:p>
            <a:pPr marL="72000"/>
            <a:r>
              <a:rPr lang="ru-RU" sz="1400" b="1" dirty="0" smtClean="0"/>
              <a:t>• оплата кредита на покупку бытовой техники – 14 000 руб.; </a:t>
            </a:r>
          </a:p>
          <a:p>
            <a:pPr marL="72000"/>
            <a:r>
              <a:rPr lang="ru-RU" sz="1400" b="1" dirty="0" smtClean="0"/>
              <a:t>• образование (дополнительные занятия) – 3000 руб.; </a:t>
            </a:r>
          </a:p>
          <a:p>
            <a:pPr marL="72000"/>
            <a:r>
              <a:rPr lang="ru-RU" sz="1400" b="1" dirty="0" smtClean="0"/>
              <a:t>• проезд – 3000 руб.; </a:t>
            </a:r>
          </a:p>
          <a:p>
            <a:pPr marL="72000"/>
            <a:r>
              <a:rPr lang="ru-RU" sz="1400" b="1" dirty="0" smtClean="0"/>
              <a:t>• накопления на летний отдых семьи – 6000 руб.; </a:t>
            </a:r>
          </a:p>
          <a:p>
            <a:pPr marL="72000"/>
            <a:r>
              <a:rPr lang="ru-RU" sz="1400" b="1" dirty="0" smtClean="0"/>
              <a:t>• лекарства – 3500 руб.; </a:t>
            </a:r>
          </a:p>
          <a:p>
            <a:pPr marL="72000"/>
            <a:r>
              <a:rPr lang="ru-RU" sz="1400" b="1" dirty="0" smtClean="0"/>
              <a:t>• оплата телефона и Интернета – 1300 руб.; </a:t>
            </a:r>
          </a:p>
          <a:p>
            <a:pPr marL="72000"/>
            <a:r>
              <a:rPr lang="ru-RU" sz="1400" b="1" dirty="0" smtClean="0"/>
              <a:t>• прочие платежи – 3500 руб. </a:t>
            </a:r>
          </a:p>
          <a:p>
            <a:pPr marL="72000"/>
            <a:r>
              <a:rPr lang="ru-RU" sz="1400" b="1" dirty="0" smtClean="0"/>
              <a:t>Какова сумма расходов в месяц? Какой доход должен быть у вашей семьи в месяц, чтобы при этих расходах ещё откладывать 10% от суммы доходов? Ответ округлите до десятых.</a:t>
            </a:r>
          </a:p>
          <a:p>
            <a:pPr marL="72000"/>
            <a:r>
              <a:rPr lang="ru-RU" sz="1400" b="1" dirty="0" smtClean="0"/>
              <a:t> </a:t>
            </a:r>
            <a:endParaRPr lang="ru-RU" sz="1400" b="1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35026" y="338963"/>
            <a:ext cx="1251366" cy="1307435"/>
            <a:chOff x="6916721" y="2311997"/>
            <a:chExt cx="1251366" cy="1307435"/>
          </a:xfrm>
        </p:grpSpPr>
        <p:sp>
          <p:nvSpPr>
            <p:cNvPr id="14" name="Овал 13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2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97648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7C2BE169-FB03-4593-8C65-B52C782E46C5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35026" y="338963"/>
            <a:ext cx="1251366" cy="1307435"/>
            <a:chOff x="6916721" y="2311997"/>
            <a:chExt cx="1251366" cy="1307435"/>
          </a:xfrm>
        </p:grpSpPr>
        <p:sp>
          <p:nvSpPr>
            <p:cNvPr id="7" name="Овал 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2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557045"/>
            <a:ext cx="7155126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000" b="1" dirty="0" smtClean="0"/>
          </a:p>
          <a:p>
            <a:pPr marL="72000" algn="ctr"/>
            <a:r>
              <a:rPr lang="ru-RU" sz="2000" b="1" dirty="0" smtClean="0"/>
              <a:t>Решение:</a:t>
            </a:r>
          </a:p>
          <a:p>
            <a:pPr marL="72000"/>
            <a:r>
              <a:rPr lang="ru-RU" sz="2000" b="1" dirty="0" smtClean="0"/>
              <a:t>1) 65300 - сумма расходов в месяц</a:t>
            </a:r>
          </a:p>
          <a:p>
            <a:pPr marL="72000"/>
            <a:r>
              <a:rPr lang="ru-RU" sz="2000" b="1" dirty="0" smtClean="0"/>
              <a:t>2) 72556 - доход должен быть в месяц, чтобы при этих расходах откладывать 10% от суммы доходов</a:t>
            </a:r>
          </a:p>
          <a:p>
            <a:pPr marL="72000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4795433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/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8775" y="376238"/>
            <a:ext cx="8426450" cy="4391025"/>
          </a:xfrm>
          <a:prstGeom prst="rect">
            <a:avLst/>
          </a:prstGeom>
          <a:solidFill>
            <a:srgbClr val="F7F6F4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3132000" y="4499"/>
            <a:ext cx="288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445730" y="107151"/>
            <a:ext cx="22525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Правила игры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6804" y="909778"/>
            <a:ext cx="41445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  <a:latin typeface="Roboto Slab"/>
              </a:rPr>
              <a:t>В случае неправильного ответа ход переходит к команде соперника, которая может либо дальше открывать клетки, либо попытаться ответить на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неотвеченный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вопрос игры и при правильном ответе заработать себе указанное количество баллов.</a:t>
            </a:r>
          </a:p>
          <a:p>
            <a:pPr defTabSz="914377"/>
            <a:endParaRPr lang="ru-RU" sz="1400" dirty="0">
              <a:solidFill>
                <a:prstClr val="black"/>
              </a:solidFill>
              <a:latin typeface="Roboto Slab"/>
            </a:endParaRPr>
          </a:p>
          <a:p>
            <a:pPr defTabSz="914377"/>
            <a:r>
              <a:rPr lang="ru-RU" sz="1400" dirty="0">
                <a:solidFill>
                  <a:prstClr val="black"/>
                </a:solidFill>
                <a:latin typeface="Roboto Slab"/>
              </a:rPr>
              <a:t>В том случае если команда попадает на минное поле, соперники имеют право совершить три хода подряд, при этом попавшая на минное поле команда не имеет права отвечать на </a:t>
            </a:r>
            <a:r>
              <a:rPr lang="ru-RU" sz="1400" dirty="0" err="1">
                <a:solidFill>
                  <a:prstClr val="black"/>
                </a:solidFill>
                <a:latin typeface="Roboto Slab"/>
              </a:rPr>
              <a:t>неотвеченные</a:t>
            </a:r>
            <a:r>
              <a:rPr lang="ru-RU" sz="1400" dirty="0">
                <a:solidFill>
                  <a:prstClr val="black"/>
                </a:solidFill>
                <a:latin typeface="Roboto Slab"/>
              </a:rPr>
              <a:t> вопросы.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1388" y="919301"/>
            <a:ext cx="414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ru-RU" sz="1400" dirty="0">
                <a:solidFill>
                  <a:prstClr val="black"/>
                </a:solidFill>
                <a:latin typeface="Roboto Slab"/>
              </a:rPr>
              <a:t>Игра ведётся до полного обнаружения </a:t>
            </a:r>
            <a:br>
              <a:rPr lang="ru-RU" sz="1400" dirty="0">
                <a:solidFill>
                  <a:prstClr val="black"/>
                </a:solidFill>
                <a:latin typeface="Roboto Slab"/>
              </a:rPr>
            </a:br>
            <a:r>
              <a:rPr lang="ru-RU" sz="1400" dirty="0">
                <a:solidFill>
                  <a:prstClr val="black"/>
                </a:solidFill>
                <a:latin typeface="Roboto Slab"/>
              </a:rPr>
              <a:t>всех кораблей.</a:t>
            </a:r>
          </a:p>
        </p:txBody>
      </p:sp>
      <p:sp>
        <p:nvSpPr>
          <p:cNvPr id="9" name="Скругленный прямоугольник 8">
            <a:hlinkClick r:id="rId3" action="ppaction://hlinksldjump"/>
          </p:cNvPr>
          <p:cNvSpPr/>
          <p:nvPr/>
        </p:nvSpPr>
        <p:spPr>
          <a:xfrm>
            <a:off x="7285635" y="4084188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195138198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99774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4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hlinkClick r:id="rId3" action="ppaction://hlinksldjump"/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834628"/>
            <a:ext cx="7432918" cy="4308872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000" b="1" dirty="0" smtClean="0"/>
          </a:p>
          <a:p>
            <a:pPr marL="72000"/>
            <a:r>
              <a:rPr lang="ru-RU" sz="2000" b="1" dirty="0" smtClean="0"/>
              <a:t>Представим, что в вашем городе появилась новая инвестиционная компания, о которой никто ранее не знал. В рекламных плакатах, развешанных по всему городу, утверждалось, что эта компания давно работает на финансовом рынке и поэтому способна приносить своим вкладчикам 100%-ный доход в год. Чтобы стать её инвестором, необходимо сначала внести первоначальный взнос в размере 10 тыс. руб. Ваши родственники начали активно обсуждать, стоит ли быть инвесторами этой компании. </a:t>
            </a:r>
          </a:p>
          <a:p>
            <a:pPr marL="72000"/>
            <a:r>
              <a:rPr lang="ru-RU" sz="2000" b="1" dirty="0" smtClean="0"/>
              <a:t>Что вы посоветуете им и как аргументируете свою позицию?</a:t>
            </a:r>
          </a:p>
          <a:p>
            <a:pPr marL="72000"/>
            <a:endParaRPr lang="ru-RU" sz="20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27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F4328456-593A-44B0-A872-930E4FCDCC3C}"/>
              </a:ext>
            </a:extLst>
          </p:cNvPr>
          <p:cNvSpPr/>
          <p:nvPr/>
        </p:nvSpPr>
        <p:spPr>
          <a:xfrm>
            <a:off x="695989" y="4384784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29522" y="1163506"/>
            <a:ext cx="8370468" cy="3231654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r>
              <a:rPr lang="ru-RU" sz="1400" b="1" dirty="0" smtClean="0"/>
              <a:t>Решение:</a:t>
            </a:r>
          </a:p>
          <a:p>
            <a:pPr marL="72000"/>
            <a:r>
              <a:rPr lang="ru-RU" sz="1400" b="1" dirty="0" smtClean="0"/>
              <a:t>По всем признакам в городе действует финансовая пирамида. Следует посоветовать своим родственникам отказаться от такого инвестирования. </a:t>
            </a:r>
          </a:p>
          <a:p>
            <a:pPr marL="72000"/>
            <a:r>
              <a:rPr lang="ru-RU" sz="1400" b="1" dirty="0" smtClean="0"/>
              <a:t>1</a:t>
            </a:r>
            <a:r>
              <a:rPr lang="ru-RU" sz="1400" b="1" dirty="0"/>
              <a:t>. Участие в «серой» схеме всегда предполагает первый взнос. Как правило, это незначительная сумма, которая не пугает и способна привлечь широкие массы.</a:t>
            </a:r>
          </a:p>
          <a:p>
            <a:pPr marL="72000"/>
            <a:r>
              <a:rPr lang="ru-RU" sz="1400" b="1" dirty="0"/>
              <a:t>2. Компания неизвестна на рынке, а её организаторы и координаторы сохраняют анонимность и мало что рассказывают об источниках получения столь высокого обещанного дохода.</a:t>
            </a:r>
          </a:p>
          <a:p>
            <a:pPr marL="72000"/>
            <a:r>
              <a:rPr lang="ru-RU" sz="1400" b="1" dirty="0"/>
              <a:t>3. Информация о деятельности организации отсутствует или очень скудна, иногда нет даже центрального офиса, официальной регистрации и лицензии.</a:t>
            </a:r>
          </a:p>
          <a:p>
            <a:pPr marL="72000"/>
            <a:r>
              <a:rPr lang="ru-RU" sz="1400" b="1" dirty="0"/>
              <a:t>4. Вкладчикам гарантируют высокие проценты, превышающие проценты по депозитам в банках раза в два (чтобы жадность затмила разум будущих клиентов).</a:t>
            </a:r>
          </a:p>
          <a:p>
            <a:pPr marL="72000"/>
            <a:r>
              <a:rPr lang="ru-RU" sz="1400" b="1" dirty="0"/>
              <a:t>5. Организация не занимается отбором клиентов, её участником может стать каждый желающий.</a:t>
            </a:r>
          </a:p>
          <a:p>
            <a:pPr marL="72000"/>
            <a:endParaRPr lang="ru-RU" sz="1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4331" y="177225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4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3648306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00340" y="221397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2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hlinkClick r:id="rId2" action="ppaction://hlinksldjump"/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4798" y="1059333"/>
            <a:ext cx="7432918" cy="369331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000" b="1" dirty="0" smtClean="0"/>
          </a:p>
          <a:p>
            <a:pPr marL="72000"/>
            <a:r>
              <a:rPr lang="ru-RU" sz="2000" b="1" dirty="0" smtClean="0"/>
              <a:t>Иванов А.А. имеет в собственности квартиру в Зелёном районе города, но сам проживает с супругой в квартире, доставшейся ей по наследству от бабушки. Недавно он решил сдавать в аренду свою квартиру за 12 тыс. руб. Должен ли Иванов А.А. платить какие-либо налоги, если он подписал гражданско-правовой договор с арендатором на 2 года? </a:t>
            </a:r>
          </a:p>
          <a:p>
            <a:pPr marL="72000"/>
            <a:r>
              <a:rPr lang="ru-RU" sz="2000" b="1" dirty="0" smtClean="0"/>
              <a:t>Если должен, то какой налог и какую сумму он составит? Свой ответ обоснуйте.</a:t>
            </a:r>
          </a:p>
          <a:p>
            <a:pPr marL="72000"/>
            <a:endParaRPr lang="ru-RU" sz="20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42911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377276" y="0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3246C121-570A-4E99-BA2B-A45C57B9ECB5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29522" y="1163506"/>
            <a:ext cx="8370468" cy="2462213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000" b="1" dirty="0" smtClean="0"/>
          </a:p>
          <a:p>
            <a:pPr marL="72000" algn="ctr"/>
            <a:r>
              <a:rPr lang="ru-RU" sz="2000" b="1" dirty="0" smtClean="0"/>
              <a:t>Решение:</a:t>
            </a:r>
          </a:p>
          <a:p>
            <a:pPr marL="72000"/>
            <a:r>
              <a:rPr lang="ru-RU" sz="2000" b="1" dirty="0" smtClean="0"/>
              <a:t>Иванов А.А. должен платить подоходный налог, так как деньги, получаемые от сдачи в аренду квартиры, являются доходом. Сумма подоходного налога составит 13%. Следовательно, в год Иванов А.А. будет платить: 12 тыс. руб. • 12 месяцев • 0,13 (ставка налога 13%) = 18 720 руб.</a:t>
            </a:r>
          </a:p>
          <a:p>
            <a:pPr marL="72000"/>
            <a:endParaRPr lang="ru-RU" sz="20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00340" y="221397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2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3908640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13403" y="221397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97710" y="1059333"/>
            <a:ext cx="6678594" cy="2215991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Какому понятию соответствует данное определение: </a:t>
            </a:r>
          </a:p>
          <a:p>
            <a:pPr algn="ctr"/>
            <a:r>
              <a:rPr lang="ru-RU" sz="2400" b="1" dirty="0" smtClean="0"/>
              <a:t>«Совокупность всех денежных средств в наличной и безналичной формах»</a:t>
            </a:r>
          </a:p>
          <a:p>
            <a:pPr algn="ctr"/>
            <a:endParaRPr lang="ru-RU" sz="2400" b="1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17672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91C85654-8C54-4119-ABEC-5003D09B2E22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821802" y="1800113"/>
            <a:ext cx="3808072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Денежная масса</a:t>
            </a:r>
          </a:p>
          <a:p>
            <a:pPr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13403" y="221397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074" name="Picture 2" descr="F:\МОИ КУРСЫ\курсы ФГ 2023\21.09\ден-дерево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9426" y="995420"/>
            <a:ext cx="2751359" cy="4078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86760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34460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509284" y="1695940"/>
            <a:ext cx="6678594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Какому понятию соответствует данное определение: </a:t>
            </a:r>
          </a:p>
          <a:p>
            <a:pPr algn="ctr"/>
            <a:r>
              <a:rPr lang="ru-RU" sz="2400" b="1" dirty="0" smtClean="0"/>
              <a:t>«Снижение общего уровня цен в стране»</a:t>
            </a:r>
          </a:p>
          <a:p>
            <a:pPr algn="ctr"/>
            <a:endParaRPr lang="ru-RU" sz="2400" b="1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65742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E672167F-BC4F-4BF6-BE10-9D87D0F30964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821802" y="1800113"/>
            <a:ext cx="2812649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Дефляция</a:t>
            </a:r>
          </a:p>
          <a:p>
            <a:pPr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34460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098" name="Picture 2" descr="F:\МОИ КУРСЫ\курсы ФГ 2023\21.09\1622305001_Снимок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8843" y="1214846"/>
            <a:ext cx="4910817" cy="392865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16551671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00340" y="182209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509284" y="1695940"/>
            <a:ext cx="6678594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Какому понятию соответствует данное определение: </a:t>
            </a:r>
          </a:p>
          <a:p>
            <a:pPr algn="ctr"/>
            <a:r>
              <a:rPr lang="ru-RU" sz="2400" b="1" dirty="0" smtClean="0"/>
              <a:t>«Оплата труда наемного работника»</a:t>
            </a:r>
          </a:p>
          <a:p>
            <a:pPr algn="ctr"/>
            <a:endParaRPr lang="ru-RU" sz="2400" b="1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6387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731A1381-1144-4EB9-91DF-95A1C0DDFDB2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821801" y="1800113"/>
            <a:ext cx="4155148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Заработная плата</a:t>
            </a:r>
          </a:p>
          <a:p>
            <a:pPr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00340" y="182209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7103780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/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6" name="Прямоугольник 145"/>
          <p:cNvSpPr/>
          <p:nvPr/>
        </p:nvSpPr>
        <p:spPr>
          <a:xfrm>
            <a:off x="4751387" y="553950"/>
            <a:ext cx="4033838" cy="4035600"/>
          </a:xfrm>
          <a:prstGeom prst="rect">
            <a:avLst/>
          </a:prstGeom>
          <a:solidFill>
            <a:srgbClr val="F7F6F4"/>
          </a:solidFill>
          <a:ln w="57150">
            <a:solidFill>
              <a:srgbClr val="00B050"/>
            </a:solidFill>
          </a:ln>
          <a:effectLst>
            <a:outerShdw blurRad="127000" dist="317500" dir="5400000" sx="95000" sy="95000" algn="t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graphicFrame>
        <p:nvGraphicFramePr>
          <p:cNvPr id="267" name="Таблица 266"/>
          <p:cNvGraphicFramePr>
            <a:graphicFrameLocks noGrp="1"/>
          </p:cNvGraphicFramePr>
          <p:nvPr/>
        </p:nvGraphicFramePr>
        <p:xfrm>
          <a:off x="4878308" y="681752"/>
          <a:ext cx="3779996" cy="3779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43636"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Б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Г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Ж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З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58775" y="553950"/>
            <a:ext cx="4033838" cy="4035600"/>
          </a:xfrm>
          <a:prstGeom prst="rect">
            <a:avLst/>
          </a:prstGeom>
          <a:solidFill>
            <a:srgbClr val="F7F6F4"/>
          </a:solidFill>
          <a:ln w="57150">
            <a:solidFill>
              <a:srgbClr val="00B050"/>
            </a:solidFill>
          </a:ln>
          <a:effectLst>
            <a:outerShdw blurRad="127000" dist="317500" dir="5400000" sx="95000" sy="95000" algn="t" rotWithShape="0">
              <a:srgbClr val="00206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7F6F4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85696" y="681752"/>
          <a:ext cx="3779996" cy="3779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363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43636"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Б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В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Г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Д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Е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Ж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З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И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6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+mj-lt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Скругленный прямоугольник 2">
            <a:hlinkClick r:id="rId3" action="ppaction://hlinksldjump"/>
          </p:cNvPr>
          <p:cNvSpPr/>
          <p:nvPr/>
        </p:nvSpPr>
        <p:spPr>
          <a:xfrm>
            <a:off x="1565919" y="10668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hlinkClick r:id="rId4" action="ppaction://hlinksldjump"/>
          </p:cNvPr>
          <p:cNvSpPr/>
          <p:nvPr/>
        </p:nvSpPr>
        <p:spPr>
          <a:xfrm>
            <a:off x="3966219" y="417195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hlinkClick r:id="rId5" action="ppaction://hlinksldjump"/>
          </p:cNvPr>
          <p:cNvSpPr/>
          <p:nvPr/>
        </p:nvSpPr>
        <p:spPr>
          <a:xfrm>
            <a:off x="1213494" y="348615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3280419" y="21050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>
            <a:hlinkClick r:id="rId7" action="ppaction://hlinksldjump"/>
          </p:cNvPr>
          <p:cNvSpPr/>
          <p:nvPr/>
        </p:nvSpPr>
        <p:spPr>
          <a:xfrm>
            <a:off x="2604144" y="31337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>
            <a:hlinkClick r:id="rId8" action="ppaction://hlinksldjump"/>
          </p:cNvPr>
          <p:cNvSpPr/>
          <p:nvPr/>
        </p:nvSpPr>
        <p:spPr>
          <a:xfrm>
            <a:off x="2249694" y="31337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>
            <a:hlinkClick r:id="rId9" action="ppaction://hlinksldjump"/>
          </p:cNvPr>
          <p:cNvSpPr/>
          <p:nvPr/>
        </p:nvSpPr>
        <p:spPr>
          <a:xfrm>
            <a:off x="3966219" y="14097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>
            <a:hlinkClick r:id="rId10" action="ppaction://hlinksldjump"/>
          </p:cNvPr>
          <p:cNvSpPr/>
          <p:nvPr/>
        </p:nvSpPr>
        <p:spPr>
          <a:xfrm>
            <a:off x="3966219" y="17526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>
            <a:hlinkClick r:id="rId11" action="ppaction://hlinksldjump"/>
          </p:cNvPr>
          <p:cNvSpPr/>
          <p:nvPr/>
        </p:nvSpPr>
        <p:spPr>
          <a:xfrm>
            <a:off x="3280419" y="417195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>
            <a:hlinkClick r:id="rId12" action="ppaction://hlinksldjump"/>
          </p:cNvPr>
          <p:cNvSpPr/>
          <p:nvPr/>
        </p:nvSpPr>
        <p:spPr>
          <a:xfrm>
            <a:off x="3280419" y="38202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>
            <a:hlinkClick r:id="rId13" action="ppaction://hlinksldjump"/>
          </p:cNvPr>
          <p:cNvSpPr/>
          <p:nvPr/>
        </p:nvSpPr>
        <p:spPr>
          <a:xfrm>
            <a:off x="3280419" y="348615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>
            <a:hlinkClick r:id="rId14" action="ppaction://hlinksldjump"/>
          </p:cNvPr>
          <p:cNvSpPr/>
          <p:nvPr/>
        </p:nvSpPr>
        <p:spPr>
          <a:xfrm>
            <a:off x="1565919" y="17526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>
            <a:hlinkClick r:id="rId15" action="ppaction://hlinksldjump"/>
          </p:cNvPr>
          <p:cNvSpPr/>
          <p:nvPr/>
        </p:nvSpPr>
        <p:spPr>
          <a:xfrm>
            <a:off x="1213494" y="17459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>
            <a:hlinkClick r:id="rId16" action="ppaction://hlinksldjump"/>
          </p:cNvPr>
          <p:cNvSpPr/>
          <p:nvPr/>
        </p:nvSpPr>
        <p:spPr>
          <a:xfrm>
            <a:off x="2604144" y="14097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>
            <a:hlinkClick r:id="rId17" action="ppaction://hlinksldjump"/>
          </p:cNvPr>
          <p:cNvSpPr/>
          <p:nvPr/>
        </p:nvSpPr>
        <p:spPr>
          <a:xfrm>
            <a:off x="2604144" y="17526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кругленный прямоугольник 39">
            <a:hlinkClick r:id="rId18" action="ppaction://hlinksldjump"/>
          </p:cNvPr>
          <p:cNvSpPr/>
          <p:nvPr/>
        </p:nvSpPr>
        <p:spPr>
          <a:xfrm>
            <a:off x="2604144" y="21005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>
            <a:hlinkClick r:id="rId19" action="ppaction://hlinksldjump"/>
          </p:cNvPr>
          <p:cNvSpPr/>
          <p:nvPr/>
        </p:nvSpPr>
        <p:spPr>
          <a:xfrm>
            <a:off x="2604144" y="24434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>
            <a:hlinkClick r:id="rId20" action="ppaction://hlinksldjump"/>
          </p:cNvPr>
          <p:cNvSpPr/>
          <p:nvPr/>
        </p:nvSpPr>
        <p:spPr>
          <a:xfrm>
            <a:off x="875000" y="24434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кругленный прямоугольник 42">
            <a:hlinkClick r:id="rId21" action="ppaction://hlinksldjump"/>
          </p:cNvPr>
          <p:cNvSpPr/>
          <p:nvPr/>
        </p:nvSpPr>
        <p:spPr>
          <a:xfrm>
            <a:off x="1233775" y="24434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hlinkClick r:id="rId22" action="ppaction://hlinksldjump"/>
          </p:cNvPr>
          <p:cNvSpPr/>
          <p:nvPr/>
        </p:nvSpPr>
        <p:spPr>
          <a:xfrm>
            <a:off x="1565919" y="24384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Скругленный прямоугольник 146">
            <a:hlinkClick r:id="rId23" action="ppaction://hlinksldjump"/>
          </p:cNvPr>
          <p:cNvSpPr/>
          <p:nvPr/>
        </p:nvSpPr>
        <p:spPr>
          <a:xfrm>
            <a:off x="8358831" y="278505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8" name="Рисунок 26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32" y="2788125"/>
            <a:ext cx="248850" cy="252000"/>
          </a:xfrm>
          <a:prstGeom prst="rect">
            <a:avLst/>
          </a:prstGeom>
        </p:spPr>
      </p:pic>
      <p:pic>
        <p:nvPicPr>
          <p:cNvPr id="269" name="Рисунок 26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94" y="4143880"/>
            <a:ext cx="248850" cy="252000"/>
          </a:xfrm>
          <a:prstGeom prst="rect">
            <a:avLst/>
          </a:prstGeom>
        </p:spPr>
      </p:pic>
      <p:pic>
        <p:nvPicPr>
          <p:cNvPr id="270" name="Рисунок 269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22" y="1070985"/>
            <a:ext cx="248850" cy="252000"/>
          </a:xfrm>
          <a:prstGeom prst="rect">
            <a:avLst/>
          </a:prstGeom>
        </p:spPr>
      </p:pic>
      <p:pic>
        <p:nvPicPr>
          <p:cNvPr id="272" name="Рисунок 27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085" y="3820200"/>
            <a:ext cx="248850" cy="252000"/>
          </a:xfrm>
          <a:prstGeom prst="rect">
            <a:avLst/>
          </a:prstGeom>
        </p:spPr>
      </p:pic>
      <p:pic>
        <p:nvPicPr>
          <p:cNvPr id="273" name="Рисунок 27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94" y="3820200"/>
            <a:ext cx="248850" cy="252000"/>
          </a:xfrm>
          <a:prstGeom prst="rect">
            <a:avLst/>
          </a:prstGeom>
        </p:spPr>
      </p:pic>
      <p:sp>
        <p:nvSpPr>
          <p:cNvPr id="274" name="Скругленный прямоугольник 273">
            <a:hlinkClick r:id="rId26" action="ppaction://hlinksldjump"/>
          </p:cNvPr>
          <p:cNvSpPr/>
          <p:nvPr/>
        </p:nvSpPr>
        <p:spPr>
          <a:xfrm>
            <a:off x="5251073" y="414388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5" name="Скругленный прямоугольник 274">
            <a:hlinkClick r:id="rId27" action="ppaction://hlinksldjump"/>
          </p:cNvPr>
          <p:cNvSpPr/>
          <p:nvPr/>
        </p:nvSpPr>
        <p:spPr>
          <a:xfrm>
            <a:off x="5594661" y="414388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" name="Скругленный прямоугольник 275">
            <a:hlinkClick r:id="rId28" action="ppaction://hlinksldjump"/>
          </p:cNvPr>
          <p:cNvSpPr/>
          <p:nvPr/>
        </p:nvSpPr>
        <p:spPr>
          <a:xfrm>
            <a:off x="5938250" y="414388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7" name="Скругленный прямоугольник 276">
            <a:hlinkClick r:id="rId29" action="ppaction://hlinksldjump"/>
          </p:cNvPr>
          <p:cNvSpPr/>
          <p:nvPr/>
        </p:nvSpPr>
        <p:spPr>
          <a:xfrm>
            <a:off x="5251073" y="20955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8" name="Скругленный прямоугольник 277">
            <a:hlinkClick r:id="rId30" action="ppaction://hlinksldjump"/>
          </p:cNvPr>
          <p:cNvSpPr/>
          <p:nvPr/>
        </p:nvSpPr>
        <p:spPr>
          <a:xfrm>
            <a:off x="5251073" y="24384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9" name="Скругленный прямоугольник 278">
            <a:hlinkClick r:id="rId31" action="ppaction://hlinksldjump"/>
          </p:cNvPr>
          <p:cNvSpPr/>
          <p:nvPr/>
        </p:nvSpPr>
        <p:spPr>
          <a:xfrm>
            <a:off x="8358831" y="1063462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0" name="Скругленный прямоугольник 279">
            <a:hlinkClick r:id="rId32" action="ppaction://hlinksldjump"/>
          </p:cNvPr>
          <p:cNvSpPr/>
          <p:nvPr/>
        </p:nvSpPr>
        <p:spPr>
          <a:xfrm>
            <a:off x="8006406" y="1063462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1" name="Скругленный прямоугольник 280">
            <a:hlinkClick r:id="rId33" action="ppaction://hlinksldjump"/>
          </p:cNvPr>
          <p:cNvSpPr/>
          <p:nvPr/>
        </p:nvSpPr>
        <p:spPr>
          <a:xfrm>
            <a:off x="5938250" y="10601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2" name="Скругленный прямоугольник 281">
            <a:hlinkClick r:id="rId34" action="ppaction://hlinksldjump"/>
          </p:cNvPr>
          <p:cNvSpPr/>
          <p:nvPr/>
        </p:nvSpPr>
        <p:spPr>
          <a:xfrm>
            <a:off x="5938250" y="14047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3" name="Скругленный прямоугольник 282">
            <a:hlinkClick r:id="rId35" action="ppaction://hlinksldjump"/>
          </p:cNvPr>
          <p:cNvSpPr/>
          <p:nvPr/>
        </p:nvSpPr>
        <p:spPr>
          <a:xfrm>
            <a:off x="5938250" y="174927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4" name="Скругленный прямоугольник 283">
            <a:hlinkClick r:id="rId36" action="ppaction://hlinksldjump"/>
          </p:cNvPr>
          <p:cNvSpPr/>
          <p:nvPr/>
        </p:nvSpPr>
        <p:spPr>
          <a:xfrm>
            <a:off x="5938250" y="209385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5" name="Скругленный прямоугольник 284">
            <a:hlinkClick r:id="rId37" action="ppaction://hlinksldjump"/>
          </p:cNvPr>
          <p:cNvSpPr/>
          <p:nvPr/>
        </p:nvSpPr>
        <p:spPr>
          <a:xfrm>
            <a:off x="6981698" y="17526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" name="Скругленный прямоугольник 285">
            <a:hlinkClick r:id="rId38" action="ppaction://hlinksldjump"/>
          </p:cNvPr>
          <p:cNvSpPr/>
          <p:nvPr/>
        </p:nvSpPr>
        <p:spPr>
          <a:xfrm>
            <a:off x="6640602" y="1756683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7" name="Скругленный прямоугольник 286">
            <a:hlinkClick r:id="rId39" action="ppaction://hlinksldjump"/>
          </p:cNvPr>
          <p:cNvSpPr/>
          <p:nvPr/>
        </p:nvSpPr>
        <p:spPr>
          <a:xfrm>
            <a:off x="6629301" y="31337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8" name="Скругленный прямоугольник 287">
            <a:hlinkClick r:id="rId40" action="ppaction://hlinksldjump"/>
          </p:cNvPr>
          <p:cNvSpPr/>
          <p:nvPr/>
        </p:nvSpPr>
        <p:spPr>
          <a:xfrm>
            <a:off x="6640602" y="278505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9" name="Скругленный прямоугольник 288">
            <a:hlinkClick r:id="rId41" action="ppaction://hlinksldjump"/>
          </p:cNvPr>
          <p:cNvSpPr/>
          <p:nvPr/>
        </p:nvSpPr>
        <p:spPr>
          <a:xfrm>
            <a:off x="6640602" y="2447925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0" name="Скругленный прямоугольник 289">
            <a:hlinkClick r:id="rId42" action="ppaction://hlinksldjump"/>
          </p:cNvPr>
          <p:cNvSpPr/>
          <p:nvPr/>
        </p:nvSpPr>
        <p:spPr>
          <a:xfrm>
            <a:off x="7323511" y="278505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1" name="Скругленный прямоугольник 290">
            <a:hlinkClick r:id="rId43" action="ppaction://hlinksldjump"/>
          </p:cNvPr>
          <p:cNvSpPr/>
          <p:nvPr/>
        </p:nvSpPr>
        <p:spPr>
          <a:xfrm>
            <a:off x="7701429" y="382020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2" name="Скругленный прямоугольник 291">
            <a:hlinkClick r:id="rId44" action="ppaction://hlinksldjump"/>
          </p:cNvPr>
          <p:cNvSpPr/>
          <p:nvPr/>
        </p:nvSpPr>
        <p:spPr>
          <a:xfrm>
            <a:off x="8359767" y="4143880"/>
            <a:ext cx="252000" cy="252000"/>
          </a:xfrm>
          <a:prstGeom prst="roundRect">
            <a:avLst/>
          </a:prstGeom>
          <a:pattFill prst="pct90">
            <a:fgClr>
              <a:srgbClr val="0070C0"/>
            </a:fgClr>
            <a:bgClr>
              <a:srgbClr val="00B0F0"/>
            </a:bgClr>
          </a:pattFill>
          <a:ln>
            <a:noFill/>
          </a:ln>
          <a:effectLst>
            <a:outerShdw blurRad="25400" dist="38100" dir="5400000" sx="90000" sy="90000" algn="t" rotWithShape="0">
              <a:srgbClr val="00206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3" name="Рисунок 29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48" y="1442486"/>
            <a:ext cx="248850" cy="252000"/>
          </a:xfrm>
          <a:prstGeom prst="rect">
            <a:avLst/>
          </a:prstGeom>
        </p:spPr>
      </p:pic>
      <p:pic>
        <p:nvPicPr>
          <p:cNvPr id="294" name="Рисунок 29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48" y="3486150"/>
            <a:ext cx="248850" cy="252000"/>
          </a:xfrm>
          <a:prstGeom prst="rect">
            <a:avLst/>
          </a:prstGeom>
        </p:spPr>
      </p:pic>
      <p:pic>
        <p:nvPicPr>
          <p:cNvPr id="296" name="Рисунок 29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98" y="4143880"/>
            <a:ext cx="248850" cy="252000"/>
          </a:xfrm>
          <a:prstGeom prst="rect">
            <a:avLst/>
          </a:prstGeom>
        </p:spPr>
      </p:pic>
      <p:pic>
        <p:nvPicPr>
          <p:cNvPr id="297" name="Рисунок 29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29" y="1745925"/>
            <a:ext cx="248850" cy="252000"/>
          </a:xfrm>
          <a:prstGeom prst="rect">
            <a:avLst/>
          </a:prstGeom>
        </p:spPr>
      </p:pic>
      <p:pic>
        <p:nvPicPr>
          <p:cNvPr id="298" name="Рисунок 297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61" y="2785050"/>
            <a:ext cx="248850" cy="252000"/>
          </a:xfrm>
          <a:prstGeom prst="rect">
            <a:avLst/>
          </a:prstGeom>
        </p:spPr>
      </p:pic>
      <p:sp>
        <p:nvSpPr>
          <p:cNvPr id="57" name="Управляющая кнопка: настраиваемая 33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FA8C97-EACB-4F56-BEF2-281686847730}"/>
              </a:ext>
            </a:extLst>
          </p:cNvPr>
          <p:cNvSpPr/>
          <p:nvPr/>
        </p:nvSpPr>
        <p:spPr>
          <a:xfrm>
            <a:off x="839541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Управляющая кнопка: настраиваемая 8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1ECAA9-C139-4487-B1FC-8F860090DE2E}"/>
              </a:ext>
            </a:extLst>
          </p:cNvPr>
          <p:cNvSpPr/>
          <p:nvPr/>
        </p:nvSpPr>
        <p:spPr>
          <a:xfrm>
            <a:off x="1183793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Управляющая кнопка: настраиваемая 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0014E1-40A9-4699-9342-71F01ECA8DEC}"/>
              </a:ext>
            </a:extLst>
          </p:cNvPr>
          <p:cNvSpPr/>
          <p:nvPr/>
        </p:nvSpPr>
        <p:spPr>
          <a:xfrm>
            <a:off x="1525223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Управляющая кнопка: настраиваемая 9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3A6B43A-4597-48DF-9752-48430CF285CF}"/>
              </a:ext>
            </a:extLst>
          </p:cNvPr>
          <p:cNvSpPr/>
          <p:nvPr/>
        </p:nvSpPr>
        <p:spPr>
          <a:xfrm>
            <a:off x="1869594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Управляющая кнопка: настраиваемая 9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B2766EB-AC86-4520-AB90-AD692ED9D78B}"/>
              </a:ext>
            </a:extLst>
          </p:cNvPr>
          <p:cNvSpPr/>
          <p:nvPr/>
        </p:nvSpPr>
        <p:spPr>
          <a:xfrm>
            <a:off x="2213694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Управляющая кнопка: настраиваемая 9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2447E6B-6250-42DF-968A-A49B2F1EF63B}"/>
              </a:ext>
            </a:extLst>
          </p:cNvPr>
          <p:cNvSpPr/>
          <p:nvPr/>
        </p:nvSpPr>
        <p:spPr>
          <a:xfrm>
            <a:off x="2555670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Управляющая кнопка: настраиваемая 9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F9F97F-7639-49CE-985A-E1C879CD3FAA}"/>
              </a:ext>
            </a:extLst>
          </p:cNvPr>
          <p:cNvSpPr/>
          <p:nvPr/>
        </p:nvSpPr>
        <p:spPr>
          <a:xfrm>
            <a:off x="2901933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Управляющая кнопка: настраиваемая 9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F0F3C3-AA4B-47C0-8192-46F83A2FDC8E}"/>
              </a:ext>
            </a:extLst>
          </p:cNvPr>
          <p:cNvSpPr/>
          <p:nvPr/>
        </p:nvSpPr>
        <p:spPr>
          <a:xfrm>
            <a:off x="3246342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Управляющая кнопка: настраиваемая 9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FB3FBC-0765-4011-81F3-CB7962D24166}"/>
              </a:ext>
            </a:extLst>
          </p:cNvPr>
          <p:cNvSpPr/>
          <p:nvPr/>
        </p:nvSpPr>
        <p:spPr>
          <a:xfrm>
            <a:off x="3588864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Управляющая кнопка: настраиваемая 9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42D242F-E181-4696-BD8A-4D049697ADD5}"/>
              </a:ext>
            </a:extLst>
          </p:cNvPr>
          <p:cNvSpPr/>
          <p:nvPr/>
        </p:nvSpPr>
        <p:spPr>
          <a:xfrm>
            <a:off x="3931986" y="10354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Управляющая кнопка: настраиваемая 9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645289E-FE8F-4D72-92B5-CD4D38BA865B}"/>
              </a:ext>
            </a:extLst>
          </p:cNvPr>
          <p:cNvSpPr/>
          <p:nvPr/>
        </p:nvSpPr>
        <p:spPr>
          <a:xfrm>
            <a:off x="839541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Управляющая кнопка: настраиваемая 10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021226D-D0CA-4382-97F2-101B198B0F16}"/>
              </a:ext>
            </a:extLst>
          </p:cNvPr>
          <p:cNvSpPr/>
          <p:nvPr/>
        </p:nvSpPr>
        <p:spPr>
          <a:xfrm>
            <a:off x="1183793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Управляющая кнопка: настраиваемая 10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09AA1B2-20BB-4C98-BEB6-C1FD334738E6}"/>
              </a:ext>
            </a:extLst>
          </p:cNvPr>
          <p:cNvSpPr/>
          <p:nvPr/>
        </p:nvSpPr>
        <p:spPr>
          <a:xfrm>
            <a:off x="1525223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Управляющая кнопка: настраиваемая 1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865135F-3756-440A-BCE7-E0F3E053D66B}"/>
              </a:ext>
            </a:extLst>
          </p:cNvPr>
          <p:cNvSpPr/>
          <p:nvPr/>
        </p:nvSpPr>
        <p:spPr>
          <a:xfrm>
            <a:off x="1869594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Управляющая кнопка: настраиваемая 1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8D80EBE-3822-451D-BB14-140647CDF0A7}"/>
              </a:ext>
            </a:extLst>
          </p:cNvPr>
          <p:cNvSpPr/>
          <p:nvPr/>
        </p:nvSpPr>
        <p:spPr>
          <a:xfrm>
            <a:off x="2213694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Управляющая кнопка: настраиваемая 1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3648A19-AEE4-419C-8AFB-3EE033377C6E}"/>
              </a:ext>
            </a:extLst>
          </p:cNvPr>
          <p:cNvSpPr/>
          <p:nvPr/>
        </p:nvSpPr>
        <p:spPr>
          <a:xfrm>
            <a:off x="2555670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Управляющая кнопка: настраиваемая 1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6BF298-3677-43DD-86E9-D8A3CF963C67}"/>
              </a:ext>
            </a:extLst>
          </p:cNvPr>
          <p:cNvSpPr/>
          <p:nvPr/>
        </p:nvSpPr>
        <p:spPr>
          <a:xfrm>
            <a:off x="2901933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Управляющая кнопка: настраиваемая 1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393CA5A-44F8-4189-9180-342559259A8E}"/>
              </a:ext>
            </a:extLst>
          </p:cNvPr>
          <p:cNvSpPr/>
          <p:nvPr/>
        </p:nvSpPr>
        <p:spPr>
          <a:xfrm>
            <a:off x="3246342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Управляющая кнопка: настраиваемая 1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9DC3D68-F15C-45C6-A67A-EF6E4BEBA25C}"/>
              </a:ext>
            </a:extLst>
          </p:cNvPr>
          <p:cNvSpPr/>
          <p:nvPr/>
        </p:nvSpPr>
        <p:spPr>
          <a:xfrm>
            <a:off x="3588864" y="13789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Управляющая кнопка: настраиваемая 1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470C001-5CA4-401A-911C-68BB3719D448}"/>
              </a:ext>
            </a:extLst>
          </p:cNvPr>
          <p:cNvSpPr/>
          <p:nvPr/>
        </p:nvSpPr>
        <p:spPr>
          <a:xfrm>
            <a:off x="3931986" y="1377999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Управляющая кнопка: настраиваемая 1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94DFE3C-5448-4F35-9BF2-33A7148B338C}"/>
              </a:ext>
            </a:extLst>
          </p:cNvPr>
          <p:cNvSpPr/>
          <p:nvPr/>
        </p:nvSpPr>
        <p:spPr>
          <a:xfrm>
            <a:off x="839541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Управляющая кнопка: настраиваемая 1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EC95A3-6905-46FD-A23E-FC05B8935B93}"/>
              </a:ext>
            </a:extLst>
          </p:cNvPr>
          <p:cNvSpPr/>
          <p:nvPr/>
        </p:nvSpPr>
        <p:spPr>
          <a:xfrm>
            <a:off x="1183793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Управляющая кнопка: настраиваемая 1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B0EBDA-C0A0-42C3-8D4D-2BD274690EEA}"/>
              </a:ext>
            </a:extLst>
          </p:cNvPr>
          <p:cNvSpPr/>
          <p:nvPr/>
        </p:nvSpPr>
        <p:spPr>
          <a:xfrm>
            <a:off x="1525223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Управляющая кнопка: настраиваемая 1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D1BB95A-C20B-4398-AED4-7A526EC379D5}"/>
              </a:ext>
            </a:extLst>
          </p:cNvPr>
          <p:cNvSpPr/>
          <p:nvPr/>
        </p:nvSpPr>
        <p:spPr>
          <a:xfrm>
            <a:off x="1869594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Управляющая кнопка: настраиваемая 1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C270761-2890-4081-A27B-30EB8F7E272D}"/>
              </a:ext>
            </a:extLst>
          </p:cNvPr>
          <p:cNvSpPr/>
          <p:nvPr/>
        </p:nvSpPr>
        <p:spPr>
          <a:xfrm>
            <a:off x="2213694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Управляющая кнопка: настраиваемая 1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0A5C901-D401-4FF6-9B19-1EC3DA52CA5B}"/>
              </a:ext>
            </a:extLst>
          </p:cNvPr>
          <p:cNvSpPr/>
          <p:nvPr/>
        </p:nvSpPr>
        <p:spPr>
          <a:xfrm>
            <a:off x="2555670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Управляющая кнопка: настраиваемая 1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06606C3-299F-4E80-9345-E61DF4DEC002}"/>
              </a:ext>
            </a:extLst>
          </p:cNvPr>
          <p:cNvSpPr/>
          <p:nvPr/>
        </p:nvSpPr>
        <p:spPr>
          <a:xfrm>
            <a:off x="2901933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Управляющая кнопка: настраиваемая 1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389D505-80DD-4236-868A-3EF69F660288}"/>
              </a:ext>
            </a:extLst>
          </p:cNvPr>
          <p:cNvSpPr/>
          <p:nvPr/>
        </p:nvSpPr>
        <p:spPr>
          <a:xfrm>
            <a:off x="3246342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Управляющая кнопка: настраиваемая 1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951B91C-DD3D-4FB0-B8A5-89FAB6469C71}"/>
              </a:ext>
            </a:extLst>
          </p:cNvPr>
          <p:cNvSpPr/>
          <p:nvPr/>
        </p:nvSpPr>
        <p:spPr>
          <a:xfrm>
            <a:off x="3588864" y="17224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Управляющая кнопка: настраиваемая 1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63EF077-D483-4F14-9EE8-C62AB9F2A864}"/>
              </a:ext>
            </a:extLst>
          </p:cNvPr>
          <p:cNvSpPr/>
          <p:nvPr/>
        </p:nvSpPr>
        <p:spPr>
          <a:xfrm>
            <a:off x="3931986" y="1721471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Управляющая кнопка: настраиваемая 12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FD7CC2D-5E59-40F0-A01B-894576EBAD4E}"/>
              </a:ext>
            </a:extLst>
          </p:cNvPr>
          <p:cNvSpPr/>
          <p:nvPr/>
        </p:nvSpPr>
        <p:spPr>
          <a:xfrm>
            <a:off x="839541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Управляющая кнопка: настраиваемая 1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B8F98D6-C9A9-44FA-B785-EC27E740C405}"/>
              </a:ext>
            </a:extLst>
          </p:cNvPr>
          <p:cNvSpPr/>
          <p:nvPr/>
        </p:nvSpPr>
        <p:spPr>
          <a:xfrm>
            <a:off x="1183793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Управляющая кнопка: настраиваемая 1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D2085EA-6255-41FB-B71D-4AB50FEA8AEC}"/>
              </a:ext>
            </a:extLst>
          </p:cNvPr>
          <p:cNvSpPr/>
          <p:nvPr/>
        </p:nvSpPr>
        <p:spPr>
          <a:xfrm>
            <a:off x="1525223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Управляющая кнопка: настраиваемая 1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21A3E6B-F80A-49C9-A870-F454EC073820}"/>
              </a:ext>
            </a:extLst>
          </p:cNvPr>
          <p:cNvSpPr/>
          <p:nvPr/>
        </p:nvSpPr>
        <p:spPr>
          <a:xfrm>
            <a:off x="1869594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Управляющая кнопка: настраиваемая 1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B16C815-ED62-48C6-8D17-4D2730CDF33C}"/>
              </a:ext>
            </a:extLst>
          </p:cNvPr>
          <p:cNvSpPr/>
          <p:nvPr/>
        </p:nvSpPr>
        <p:spPr>
          <a:xfrm>
            <a:off x="2555670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Управляющая кнопка: настраиваемая 1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F6F4AE-FDD4-436D-95D1-2C38C33036B1}"/>
              </a:ext>
            </a:extLst>
          </p:cNvPr>
          <p:cNvSpPr/>
          <p:nvPr/>
        </p:nvSpPr>
        <p:spPr>
          <a:xfrm>
            <a:off x="2901933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Управляющая кнопка: настраиваемая 1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2295EEB-2E19-476B-B1BD-D0702960E94F}"/>
              </a:ext>
            </a:extLst>
          </p:cNvPr>
          <p:cNvSpPr/>
          <p:nvPr/>
        </p:nvSpPr>
        <p:spPr>
          <a:xfrm>
            <a:off x="3246342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Управляющая кнопка: настраиваемая 1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73CE69-BD2F-47CC-A862-A758A1435CDF}"/>
              </a:ext>
            </a:extLst>
          </p:cNvPr>
          <p:cNvSpPr/>
          <p:nvPr/>
        </p:nvSpPr>
        <p:spPr>
          <a:xfrm>
            <a:off x="3588864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Управляющая кнопка: настраиваемая 1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2BD82E3-18F1-46E1-A1DB-787051C37469}"/>
              </a:ext>
            </a:extLst>
          </p:cNvPr>
          <p:cNvSpPr/>
          <p:nvPr/>
        </p:nvSpPr>
        <p:spPr>
          <a:xfrm>
            <a:off x="3931986" y="206437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Управляющая кнопка: настраиваемая 13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E74363-A56F-43E4-8628-17AE4F75D365}"/>
              </a:ext>
            </a:extLst>
          </p:cNvPr>
          <p:cNvSpPr/>
          <p:nvPr/>
        </p:nvSpPr>
        <p:spPr>
          <a:xfrm>
            <a:off x="839541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Управляющая кнопка: настраиваемая 13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935DE7A-86DF-4FFA-834C-8DA9200A583B}"/>
              </a:ext>
            </a:extLst>
          </p:cNvPr>
          <p:cNvSpPr/>
          <p:nvPr/>
        </p:nvSpPr>
        <p:spPr>
          <a:xfrm>
            <a:off x="1183793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Управляющая кнопка: настраиваемая 13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88818B0-74F2-4663-8BD5-38FC9C43CDCD}"/>
              </a:ext>
            </a:extLst>
          </p:cNvPr>
          <p:cNvSpPr/>
          <p:nvPr/>
        </p:nvSpPr>
        <p:spPr>
          <a:xfrm>
            <a:off x="1525223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Управляющая кнопка: настраиваемая 14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75518DF-D0DE-44CD-ACAC-273C657D50B9}"/>
              </a:ext>
            </a:extLst>
          </p:cNvPr>
          <p:cNvSpPr/>
          <p:nvPr/>
        </p:nvSpPr>
        <p:spPr>
          <a:xfrm>
            <a:off x="1869594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Управляющая кнопка: настраиваемая 1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5B5C6B1-CF8C-49A5-BE74-1D7F024A5914}"/>
              </a:ext>
            </a:extLst>
          </p:cNvPr>
          <p:cNvSpPr/>
          <p:nvPr/>
        </p:nvSpPr>
        <p:spPr>
          <a:xfrm>
            <a:off x="2213694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Управляющая кнопка: настраиваемая 1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5659251-27BD-4840-8556-1C72DB7C2354}"/>
              </a:ext>
            </a:extLst>
          </p:cNvPr>
          <p:cNvSpPr/>
          <p:nvPr/>
        </p:nvSpPr>
        <p:spPr>
          <a:xfrm>
            <a:off x="2555670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Управляющая кнопка: настраиваемая 1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4FECABA-EE8E-44FF-89D5-19EB9662D5AF}"/>
              </a:ext>
            </a:extLst>
          </p:cNvPr>
          <p:cNvSpPr/>
          <p:nvPr/>
        </p:nvSpPr>
        <p:spPr>
          <a:xfrm>
            <a:off x="2901933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Управляющая кнопка: настраиваемая 1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EB17BEC-A890-47BE-A4E7-EAFDE3E9B851}"/>
              </a:ext>
            </a:extLst>
          </p:cNvPr>
          <p:cNvSpPr/>
          <p:nvPr/>
        </p:nvSpPr>
        <p:spPr>
          <a:xfrm>
            <a:off x="3246342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Управляющая кнопка: настраиваемая 1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9804FAC-1D79-4998-BA98-38E48F1BD157}"/>
              </a:ext>
            </a:extLst>
          </p:cNvPr>
          <p:cNvSpPr/>
          <p:nvPr/>
        </p:nvSpPr>
        <p:spPr>
          <a:xfrm>
            <a:off x="3588864" y="240948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Управляющая кнопка: настраиваемая 1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22367D9-88A6-4E00-93A1-86C9BBBCC40D}"/>
              </a:ext>
            </a:extLst>
          </p:cNvPr>
          <p:cNvSpPr/>
          <p:nvPr/>
        </p:nvSpPr>
        <p:spPr>
          <a:xfrm>
            <a:off x="3931986" y="241232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Управляющая кнопка: настраиваемая 19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D7CF585-5B89-45B2-B7CB-E1C673313391}"/>
              </a:ext>
            </a:extLst>
          </p:cNvPr>
          <p:cNvSpPr/>
          <p:nvPr/>
        </p:nvSpPr>
        <p:spPr>
          <a:xfrm>
            <a:off x="839541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Управляющая кнопка: настраиваемая 20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80DD527-184F-4674-9FB0-6D994437A16E}"/>
              </a:ext>
            </a:extLst>
          </p:cNvPr>
          <p:cNvSpPr/>
          <p:nvPr/>
        </p:nvSpPr>
        <p:spPr>
          <a:xfrm>
            <a:off x="1183793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Управляющая кнопка: настраиваемая 20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A21797-C838-468E-82D1-66ED323361F6}"/>
              </a:ext>
            </a:extLst>
          </p:cNvPr>
          <p:cNvSpPr/>
          <p:nvPr/>
        </p:nvSpPr>
        <p:spPr>
          <a:xfrm>
            <a:off x="1525223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Управляющая кнопка: настраиваемая 20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55B1758-6522-4D03-90E5-C647B261ACD5}"/>
              </a:ext>
            </a:extLst>
          </p:cNvPr>
          <p:cNvSpPr/>
          <p:nvPr/>
        </p:nvSpPr>
        <p:spPr>
          <a:xfrm>
            <a:off x="1869594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Управляющая кнопка: настраиваемая 20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FEA152A-B3D0-4175-A133-D69F0AF5C544}"/>
              </a:ext>
            </a:extLst>
          </p:cNvPr>
          <p:cNvSpPr/>
          <p:nvPr/>
        </p:nvSpPr>
        <p:spPr>
          <a:xfrm>
            <a:off x="2213694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Управляющая кнопка: настраиваемая 20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B4A7F1-B93E-46FD-8A10-DE29335D8F10}"/>
              </a:ext>
            </a:extLst>
          </p:cNvPr>
          <p:cNvSpPr/>
          <p:nvPr/>
        </p:nvSpPr>
        <p:spPr>
          <a:xfrm>
            <a:off x="2555670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Управляющая кнопка: настраиваемая 20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CB73CB-48AF-41F1-BBAD-5351E57DECDE}"/>
              </a:ext>
            </a:extLst>
          </p:cNvPr>
          <p:cNvSpPr/>
          <p:nvPr/>
        </p:nvSpPr>
        <p:spPr>
          <a:xfrm>
            <a:off x="2901933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Управляющая кнопка: настраиваемая 20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CB652FE-17EE-497E-92EE-CFF79F0E6878}"/>
              </a:ext>
            </a:extLst>
          </p:cNvPr>
          <p:cNvSpPr/>
          <p:nvPr/>
        </p:nvSpPr>
        <p:spPr>
          <a:xfrm>
            <a:off x="3246342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Управляющая кнопка: настраиваемая 20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43192DF-129C-402E-8F25-B4E669D1E348}"/>
              </a:ext>
            </a:extLst>
          </p:cNvPr>
          <p:cNvSpPr/>
          <p:nvPr/>
        </p:nvSpPr>
        <p:spPr>
          <a:xfrm>
            <a:off x="3588864" y="275300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Управляющая кнопка: настраиваемая 20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3E8167-000A-48DF-BAB7-030543270EFD}"/>
              </a:ext>
            </a:extLst>
          </p:cNvPr>
          <p:cNvSpPr/>
          <p:nvPr/>
        </p:nvSpPr>
        <p:spPr>
          <a:xfrm>
            <a:off x="3931986" y="2755480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Управляющая кнопка: настраиваемая 1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290D5EB-2D4F-4235-BC6A-9C7DE7933132}"/>
              </a:ext>
            </a:extLst>
          </p:cNvPr>
          <p:cNvSpPr/>
          <p:nvPr/>
        </p:nvSpPr>
        <p:spPr>
          <a:xfrm>
            <a:off x="2213694" y="20659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Управляющая кнопка: настраиваемая 20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D5B07A1-3687-4E93-A7A8-E59D4A8A1CCC}"/>
              </a:ext>
            </a:extLst>
          </p:cNvPr>
          <p:cNvSpPr/>
          <p:nvPr/>
        </p:nvSpPr>
        <p:spPr>
          <a:xfrm>
            <a:off x="839541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Управляющая кнопка: настраиваемая 2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CEAD51F-AD9F-42C7-8819-0C9D46856850}"/>
              </a:ext>
            </a:extLst>
          </p:cNvPr>
          <p:cNvSpPr/>
          <p:nvPr/>
        </p:nvSpPr>
        <p:spPr>
          <a:xfrm>
            <a:off x="1183793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Управляющая кнопка: настраиваемая 2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AB21CA6-9930-4E87-8A1E-9F470D0B04BA}"/>
              </a:ext>
            </a:extLst>
          </p:cNvPr>
          <p:cNvSpPr/>
          <p:nvPr/>
        </p:nvSpPr>
        <p:spPr>
          <a:xfrm>
            <a:off x="1525223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Управляющая кнопка: настраиваемая 2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27D5163-AAF8-4C52-9BB7-333782A78FF1}"/>
              </a:ext>
            </a:extLst>
          </p:cNvPr>
          <p:cNvSpPr/>
          <p:nvPr/>
        </p:nvSpPr>
        <p:spPr>
          <a:xfrm>
            <a:off x="1869594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Управляющая кнопка: настраиваемая 2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353DABE-FE8F-4B38-96C5-777FF1A51B07}"/>
              </a:ext>
            </a:extLst>
          </p:cNvPr>
          <p:cNvSpPr/>
          <p:nvPr/>
        </p:nvSpPr>
        <p:spPr>
          <a:xfrm>
            <a:off x="2213694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Управляющая кнопка: настраиваемая 2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60FF8C2-1631-4734-AB64-D1F549ED89D5}"/>
              </a:ext>
            </a:extLst>
          </p:cNvPr>
          <p:cNvSpPr/>
          <p:nvPr/>
        </p:nvSpPr>
        <p:spPr>
          <a:xfrm>
            <a:off x="2555670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Управляющая кнопка: настраиваемая 2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A44849-7E34-481D-A084-6F29A3CC36E8}"/>
              </a:ext>
            </a:extLst>
          </p:cNvPr>
          <p:cNvSpPr/>
          <p:nvPr/>
        </p:nvSpPr>
        <p:spPr>
          <a:xfrm>
            <a:off x="2901933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Управляющая кнопка: настраиваемая 2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AA7F07A-0C0B-44BE-AB91-A29271842485}"/>
              </a:ext>
            </a:extLst>
          </p:cNvPr>
          <p:cNvSpPr/>
          <p:nvPr/>
        </p:nvSpPr>
        <p:spPr>
          <a:xfrm>
            <a:off x="3246342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Управляющая кнопка: настраиваемая 2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669836A-3E39-454E-8FA4-0D17D43AA8DC}"/>
              </a:ext>
            </a:extLst>
          </p:cNvPr>
          <p:cNvSpPr/>
          <p:nvPr/>
        </p:nvSpPr>
        <p:spPr>
          <a:xfrm>
            <a:off x="3588864" y="309652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Управляющая кнопка: настраиваемая 2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6F3436C-D7CD-4A14-A329-8B7A82ADBC52}"/>
              </a:ext>
            </a:extLst>
          </p:cNvPr>
          <p:cNvSpPr/>
          <p:nvPr/>
        </p:nvSpPr>
        <p:spPr>
          <a:xfrm>
            <a:off x="3931986" y="3096239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Управляющая кнопка: настраиваемая 2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716ABEB-FC79-45CB-A4EA-AC24DF0FA681}"/>
              </a:ext>
            </a:extLst>
          </p:cNvPr>
          <p:cNvSpPr/>
          <p:nvPr/>
        </p:nvSpPr>
        <p:spPr>
          <a:xfrm>
            <a:off x="839541" y="34400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Управляющая кнопка: настраиваемая 2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14AEE9-6016-48E2-B4C7-7980CA47B04A}"/>
              </a:ext>
            </a:extLst>
          </p:cNvPr>
          <p:cNvSpPr/>
          <p:nvPr/>
        </p:nvSpPr>
        <p:spPr>
          <a:xfrm>
            <a:off x="1178960" y="3443705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Управляющая кнопка: настраиваемая 2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6FE014-0CCA-40D4-871D-14D849B40D19}"/>
              </a:ext>
            </a:extLst>
          </p:cNvPr>
          <p:cNvSpPr/>
          <p:nvPr/>
        </p:nvSpPr>
        <p:spPr>
          <a:xfrm>
            <a:off x="1525223" y="34400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0" name="Управляющая кнопка: настраиваемая 2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434E6C-030B-428D-8BB3-356312FC98CC}"/>
              </a:ext>
            </a:extLst>
          </p:cNvPr>
          <p:cNvSpPr/>
          <p:nvPr/>
        </p:nvSpPr>
        <p:spPr>
          <a:xfrm>
            <a:off x="1869594" y="34400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Управляющая кнопка: настраиваемая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6110BD2-EE58-406A-B14E-6CE8501D761E}"/>
              </a:ext>
            </a:extLst>
          </p:cNvPr>
          <p:cNvSpPr/>
          <p:nvPr/>
        </p:nvSpPr>
        <p:spPr>
          <a:xfrm>
            <a:off x="2555670" y="34400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Управляющая кнопка: настраиваемая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B6992CC-710F-4BFF-81B9-D3127A61B339}"/>
              </a:ext>
            </a:extLst>
          </p:cNvPr>
          <p:cNvSpPr/>
          <p:nvPr/>
        </p:nvSpPr>
        <p:spPr>
          <a:xfrm>
            <a:off x="2901933" y="34400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Управляющая кнопка: настраиваемая 2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D6841BB-A385-4108-AC04-9AA0B8D0F41B}"/>
              </a:ext>
            </a:extLst>
          </p:cNvPr>
          <p:cNvSpPr/>
          <p:nvPr/>
        </p:nvSpPr>
        <p:spPr>
          <a:xfrm>
            <a:off x="3246342" y="34400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Управляющая кнопка: настраиваемая 23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CAA9248-710E-4789-8BC2-6C8916B69B26}"/>
              </a:ext>
            </a:extLst>
          </p:cNvPr>
          <p:cNvSpPr/>
          <p:nvPr/>
        </p:nvSpPr>
        <p:spPr>
          <a:xfrm>
            <a:off x="3588864" y="34400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5" name="Управляющая кнопка: настраиваемая 23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D057E1-7E5C-4B53-B286-DEEE30E2E4FC}"/>
              </a:ext>
            </a:extLst>
          </p:cNvPr>
          <p:cNvSpPr/>
          <p:nvPr/>
        </p:nvSpPr>
        <p:spPr>
          <a:xfrm>
            <a:off x="3931986" y="3451346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6" name="Управляющая кнопка: настраиваемая 23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FE7CF3-BCCF-42D8-A1D4-B8BE3BAFC8C7}"/>
              </a:ext>
            </a:extLst>
          </p:cNvPr>
          <p:cNvSpPr/>
          <p:nvPr/>
        </p:nvSpPr>
        <p:spPr>
          <a:xfrm>
            <a:off x="839541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7" name="Управляющая кнопка: настраиваемая 24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EA203AD-9235-4D54-BE93-AB251EE7617E}"/>
              </a:ext>
            </a:extLst>
          </p:cNvPr>
          <p:cNvSpPr/>
          <p:nvPr/>
        </p:nvSpPr>
        <p:spPr>
          <a:xfrm>
            <a:off x="1183793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Управляющая кнопка: настраиваемая 2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7F5F67-47E6-436F-AE8E-5B054A9870D9}"/>
              </a:ext>
            </a:extLst>
          </p:cNvPr>
          <p:cNvSpPr/>
          <p:nvPr/>
        </p:nvSpPr>
        <p:spPr>
          <a:xfrm>
            <a:off x="1869594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Управляющая кнопка: настраиваемая 2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B0B36E5-E80F-414D-A720-3ECA66F64154}"/>
              </a:ext>
            </a:extLst>
          </p:cNvPr>
          <p:cNvSpPr/>
          <p:nvPr/>
        </p:nvSpPr>
        <p:spPr>
          <a:xfrm>
            <a:off x="2213694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Управляющая кнопка: настраиваемая 2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8EF093-E7A7-4587-900E-AC1F2BC93E15}"/>
              </a:ext>
            </a:extLst>
          </p:cNvPr>
          <p:cNvSpPr/>
          <p:nvPr/>
        </p:nvSpPr>
        <p:spPr>
          <a:xfrm>
            <a:off x="2555670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Управляющая кнопка: настраиваемая 2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3BE7923-554E-45F6-9C29-BE69239D9111}"/>
              </a:ext>
            </a:extLst>
          </p:cNvPr>
          <p:cNvSpPr/>
          <p:nvPr/>
        </p:nvSpPr>
        <p:spPr>
          <a:xfrm>
            <a:off x="2901933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Управляющая кнопка: настраиваемая 2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E1CB6B6-E395-4C2B-BA96-0DBACE2D1A28}"/>
              </a:ext>
            </a:extLst>
          </p:cNvPr>
          <p:cNvSpPr/>
          <p:nvPr/>
        </p:nvSpPr>
        <p:spPr>
          <a:xfrm>
            <a:off x="3588864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Управляющая кнопка: настраиваемая 2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DE62E80-61EF-4C7F-A52E-1A61A92B3294}"/>
              </a:ext>
            </a:extLst>
          </p:cNvPr>
          <p:cNvSpPr/>
          <p:nvPr/>
        </p:nvSpPr>
        <p:spPr>
          <a:xfrm>
            <a:off x="3931986" y="3783475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Управляющая кнопка: настраиваемая 25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07772E-A33F-427B-947E-DA646611C3BF}"/>
              </a:ext>
            </a:extLst>
          </p:cNvPr>
          <p:cNvSpPr/>
          <p:nvPr/>
        </p:nvSpPr>
        <p:spPr>
          <a:xfrm>
            <a:off x="1183793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Управляющая кнопка: настраиваемая 25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6DC642C-4CC3-4813-8163-06A5B26C7485}"/>
              </a:ext>
            </a:extLst>
          </p:cNvPr>
          <p:cNvSpPr/>
          <p:nvPr/>
        </p:nvSpPr>
        <p:spPr>
          <a:xfrm>
            <a:off x="1525223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Управляющая кнопка: настраиваемая 25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8F484F-784F-482B-BDAD-7C03FA262026}"/>
              </a:ext>
            </a:extLst>
          </p:cNvPr>
          <p:cNvSpPr/>
          <p:nvPr/>
        </p:nvSpPr>
        <p:spPr>
          <a:xfrm>
            <a:off x="1869594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Управляющая кнопка: настраиваемая 25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B96E14B-C6AF-426A-BDAD-FEA6E3FC543A}"/>
              </a:ext>
            </a:extLst>
          </p:cNvPr>
          <p:cNvSpPr/>
          <p:nvPr/>
        </p:nvSpPr>
        <p:spPr>
          <a:xfrm>
            <a:off x="2213694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Управляющая кнопка: настраиваемая 25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3E46613-6D04-4A93-959C-E96CFD0F3BD7}"/>
              </a:ext>
            </a:extLst>
          </p:cNvPr>
          <p:cNvSpPr/>
          <p:nvPr/>
        </p:nvSpPr>
        <p:spPr>
          <a:xfrm>
            <a:off x="2555670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Управляющая кнопка: настраиваемая 25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3D74A5B-D9FA-489D-9767-3D1C40BD7A29}"/>
              </a:ext>
            </a:extLst>
          </p:cNvPr>
          <p:cNvSpPr/>
          <p:nvPr/>
        </p:nvSpPr>
        <p:spPr>
          <a:xfrm>
            <a:off x="2901933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Управляющая кнопка: настраиваемая 25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C6CCC72-3DED-49B4-AB09-DD13D24980CB}"/>
              </a:ext>
            </a:extLst>
          </p:cNvPr>
          <p:cNvSpPr/>
          <p:nvPr/>
        </p:nvSpPr>
        <p:spPr>
          <a:xfrm>
            <a:off x="3246342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Управляющая кнопка: настраиваемая 25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67A5D84-1D21-4425-8B1A-49FBACB14FF0}"/>
              </a:ext>
            </a:extLst>
          </p:cNvPr>
          <p:cNvSpPr/>
          <p:nvPr/>
        </p:nvSpPr>
        <p:spPr>
          <a:xfrm>
            <a:off x="3588864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Управляющая кнопка: настраиваемая 25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75D40C6-3587-4789-86E6-A85DE7DABA3C}"/>
              </a:ext>
            </a:extLst>
          </p:cNvPr>
          <p:cNvSpPr/>
          <p:nvPr/>
        </p:nvSpPr>
        <p:spPr>
          <a:xfrm>
            <a:off x="3931986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Управляющая кнопка: настраиваемая 2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39C5824-E0C8-4DA7-88DD-5CF97661D230}"/>
              </a:ext>
            </a:extLst>
          </p:cNvPr>
          <p:cNvSpPr/>
          <p:nvPr/>
        </p:nvSpPr>
        <p:spPr>
          <a:xfrm>
            <a:off x="2213694" y="344004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Управляющая кнопка: настраиваемая 2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CD8297F-4222-426D-8C4E-4415EFA5DF2F}"/>
              </a:ext>
            </a:extLst>
          </p:cNvPr>
          <p:cNvSpPr/>
          <p:nvPr/>
        </p:nvSpPr>
        <p:spPr>
          <a:xfrm>
            <a:off x="1525223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Управляющая кнопка: настраиваемая 2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5D388AA-FE80-4E55-8076-B5D6E4CE3942}"/>
              </a:ext>
            </a:extLst>
          </p:cNvPr>
          <p:cNvSpPr/>
          <p:nvPr/>
        </p:nvSpPr>
        <p:spPr>
          <a:xfrm>
            <a:off x="3246342" y="3783568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Управляющая кнопка: настраиваемая 24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5447B0F-32A7-4CF8-BF8A-174B1FCB1529}"/>
              </a:ext>
            </a:extLst>
          </p:cNvPr>
          <p:cNvSpPr/>
          <p:nvPr/>
        </p:nvSpPr>
        <p:spPr>
          <a:xfrm>
            <a:off x="839541" y="412709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9" name="Управляющая кнопка: настраиваемая 33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766E87E-C564-4D94-807A-C7BE6C063566}"/>
              </a:ext>
            </a:extLst>
          </p:cNvPr>
          <p:cNvSpPr/>
          <p:nvPr/>
        </p:nvSpPr>
        <p:spPr>
          <a:xfrm>
            <a:off x="5251073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0" name="Управляющая кнопка: настраиваемая 8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57089BB-C1AC-4275-8598-877577E5C9BE}"/>
              </a:ext>
            </a:extLst>
          </p:cNvPr>
          <p:cNvSpPr/>
          <p:nvPr/>
        </p:nvSpPr>
        <p:spPr>
          <a:xfrm>
            <a:off x="5595325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1" name="Управляющая кнопка: настраиваемая 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FA83058-98C9-4FFB-9BBE-6277A9DE1E0A}"/>
              </a:ext>
            </a:extLst>
          </p:cNvPr>
          <p:cNvSpPr/>
          <p:nvPr/>
        </p:nvSpPr>
        <p:spPr>
          <a:xfrm>
            <a:off x="5936755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2" name="Управляющая кнопка: настраиваемая 9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9191EF1-A156-4A8D-8287-F11D5BDED6F2}"/>
              </a:ext>
            </a:extLst>
          </p:cNvPr>
          <p:cNvSpPr/>
          <p:nvPr/>
        </p:nvSpPr>
        <p:spPr>
          <a:xfrm>
            <a:off x="6281126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3" name="Управляющая кнопка: настраиваемая 9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783285-18B3-40A9-BD50-F180D6C3157D}"/>
              </a:ext>
            </a:extLst>
          </p:cNvPr>
          <p:cNvSpPr/>
          <p:nvPr/>
        </p:nvSpPr>
        <p:spPr>
          <a:xfrm>
            <a:off x="6625226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4" name="Управляющая кнопка: настраиваемая 9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4EC42C2-4163-43DC-AE72-68B0DFD9FC38}"/>
              </a:ext>
            </a:extLst>
          </p:cNvPr>
          <p:cNvSpPr/>
          <p:nvPr/>
        </p:nvSpPr>
        <p:spPr>
          <a:xfrm>
            <a:off x="6967202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5" name="Управляющая кнопка: настраиваемая 9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7A531D6-430A-4E89-97E9-C8D503C44250}"/>
              </a:ext>
            </a:extLst>
          </p:cNvPr>
          <p:cNvSpPr/>
          <p:nvPr/>
        </p:nvSpPr>
        <p:spPr>
          <a:xfrm>
            <a:off x="7313465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6" name="Управляющая кнопка: настраиваемая 9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B95EA42-183B-4E72-8D61-7FC3509197E5}"/>
              </a:ext>
            </a:extLst>
          </p:cNvPr>
          <p:cNvSpPr/>
          <p:nvPr/>
        </p:nvSpPr>
        <p:spPr>
          <a:xfrm>
            <a:off x="7657874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1" name="Управляющая кнопка: настраиваемая 9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2753637-CFCC-4405-B2FF-D209FEA39E0F}"/>
              </a:ext>
            </a:extLst>
          </p:cNvPr>
          <p:cNvSpPr/>
          <p:nvPr/>
        </p:nvSpPr>
        <p:spPr>
          <a:xfrm>
            <a:off x="8000396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5" name="Управляющая кнопка: настраиваемая 9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5B66F78-6AA5-44FD-8788-C6F451E07976}"/>
              </a:ext>
            </a:extLst>
          </p:cNvPr>
          <p:cNvSpPr/>
          <p:nvPr/>
        </p:nvSpPr>
        <p:spPr>
          <a:xfrm>
            <a:off x="8343518" y="10349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9" name="Управляющая кнопка: настраиваемая 9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AEDD6A6-D03B-4E2E-A79E-106A6AA96C07}"/>
              </a:ext>
            </a:extLst>
          </p:cNvPr>
          <p:cNvSpPr/>
          <p:nvPr/>
        </p:nvSpPr>
        <p:spPr>
          <a:xfrm>
            <a:off x="5251073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0" name="Управляющая кнопка: настраиваемая 10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10F04FF-52E0-4020-BECC-ECE43D0C37E1}"/>
              </a:ext>
            </a:extLst>
          </p:cNvPr>
          <p:cNvSpPr/>
          <p:nvPr/>
        </p:nvSpPr>
        <p:spPr>
          <a:xfrm>
            <a:off x="5595325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1" name="Управляющая кнопка: настраиваемая 10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2A82C93-75B6-4483-B362-770032FFDD82}"/>
              </a:ext>
            </a:extLst>
          </p:cNvPr>
          <p:cNvSpPr/>
          <p:nvPr/>
        </p:nvSpPr>
        <p:spPr>
          <a:xfrm>
            <a:off x="5936755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2" name="Управляющая кнопка: настраиваемая 1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206146D-6F62-4B3F-966B-581B0C30E9BD}"/>
              </a:ext>
            </a:extLst>
          </p:cNvPr>
          <p:cNvSpPr/>
          <p:nvPr/>
        </p:nvSpPr>
        <p:spPr>
          <a:xfrm>
            <a:off x="6281126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3" name="Управляющая кнопка: настраиваемая 1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6A41493-E200-46F9-8344-124E24F39901}"/>
              </a:ext>
            </a:extLst>
          </p:cNvPr>
          <p:cNvSpPr/>
          <p:nvPr/>
        </p:nvSpPr>
        <p:spPr>
          <a:xfrm>
            <a:off x="6625226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4" name="Управляющая кнопка: настраиваемая 1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B619359-D8D2-4CA9-8210-1B561230DA6F}"/>
              </a:ext>
            </a:extLst>
          </p:cNvPr>
          <p:cNvSpPr/>
          <p:nvPr/>
        </p:nvSpPr>
        <p:spPr>
          <a:xfrm>
            <a:off x="6967202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5" name="Управляющая кнопка: настраиваемая 1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D4E67BE-5C75-4724-AC49-193D394560D1}"/>
              </a:ext>
            </a:extLst>
          </p:cNvPr>
          <p:cNvSpPr/>
          <p:nvPr/>
        </p:nvSpPr>
        <p:spPr>
          <a:xfrm>
            <a:off x="7313465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6" name="Управляющая кнопка: настраиваемая 1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C51C65E-6F58-449F-A397-09E676478326}"/>
              </a:ext>
            </a:extLst>
          </p:cNvPr>
          <p:cNvSpPr/>
          <p:nvPr/>
        </p:nvSpPr>
        <p:spPr>
          <a:xfrm>
            <a:off x="7657874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" name="Управляющая кнопка: настраиваемая 1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A5A3A09-FA40-4CE3-8B5F-DA71B95D8B2F}"/>
              </a:ext>
            </a:extLst>
          </p:cNvPr>
          <p:cNvSpPr/>
          <p:nvPr/>
        </p:nvSpPr>
        <p:spPr>
          <a:xfrm>
            <a:off x="8000396" y="13784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" name="Управляющая кнопка: настраиваемая 1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49D2DBA-F471-4F5D-B964-57F7D7FAFD04}"/>
              </a:ext>
            </a:extLst>
          </p:cNvPr>
          <p:cNvSpPr/>
          <p:nvPr/>
        </p:nvSpPr>
        <p:spPr>
          <a:xfrm>
            <a:off x="8343518" y="1377544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" name="Управляющая кнопка: настраиваемая 1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F35E14-45D8-496D-A217-7E701410AE9C}"/>
              </a:ext>
            </a:extLst>
          </p:cNvPr>
          <p:cNvSpPr/>
          <p:nvPr/>
        </p:nvSpPr>
        <p:spPr>
          <a:xfrm>
            <a:off x="5251073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0" name="Управляющая кнопка: настраиваемая 1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344E5E6-E8C6-4D4D-93B4-7458E44BA7D7}"/>
              </a:ext>
            </a:extLst>
          </p:cNvPr>
          <p:cNvSpPr/>
          <p:nvPr/>
        </p:nvSpPr>
        <p:spPr>
          <a:xfrm>
            <a:off x="5595325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1" name="Управляющая кнопка: настраиваемая 1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1DDF199-C590-4300-A271-1CE9E1F65422}"/>
              </a:ext>
            </a:extLst>
          </p:cNvPr>
          <p:cNvSpPr/>
          <p:nvPr/>
        </p:nvSpPr>
        <p:spPr>
          <a:xfrm>
            <a:off x="5936755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2" name="Управляющая кнопка: настраиваемая 1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B33705F-727B-4071-969C-0E3F3EDF4D90}"/>
              </a:ext>
            </a:extLst>
          </p:cNvPr>
          <p:cNvSpPr/>
          <p:nvPr/>
        </p:nvSpPr>
        <p:spPr>
          <a:xfrm>
            <a:off x="6281126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3" name="Управляющая кнопка: настраиваемая 1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DA4157-B193-4266-A6F9-5B5F138F6E6B}"/>
              </a:ext>
            </a:extLst>
          </p:cNvPr>
          <p:cNvSpPr/>
          <p:nvPr/>
        </p:nvSpPr>
        <p:spPr>
          <a:xfrm>
            <a:off x="6625226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4" name="Управляющая кнопка: настраиваемая 1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0AD3F3A-1544-4944-9F55-29405985ED66}"/>
              </a:ext>
            </a:extLst>
          </p:cNvPr>
          <p:cNvSpPr/>
          <p:nvPr/>
        </p:nvSpPr>
        <p:spPr>
          <a:xfrm>
            <a:off x="6967202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5" name="Управляющая кнопка: настраиваемая 1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C0C9996-5878-498C-8F9B-B7A34F991C15}"/>
              </a:ext>
            </a:extLst>
          </p:cNvPr>
          <p:cNvSpPr/>
          <p:nvPr/>
        </p:nvSpPr>
        <p:spPr>
          <a:xfrm>
            <a:off x="7313465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6" name="Управляющая кнопка: настраиваемая 12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3E01B4-4B57-4ADF-9CAC-C152DA9CDD65}"/>
              </a:ext>
            </a:extLst>
          </p:cNvPr>
          <p:cNvSpPr/>
          <p:nvPr/>
        </p:nvSpPr>
        <p:spPr>
          <a:xfrm>
            <a:off x="7657874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" name="Управляющая кнопка: настраиваемая 1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4EAABEE-A6EC-46D6-AAC2-A64641983A50}"/>
              </a:ext>
            </a:extLst>
          </p:cNvPr>
          <p:cNvSpPr/>
          <p:nvPr/>
        </p:nvSpPr>
        <p:spPr>
          <a:xfrm>
            <a:off x="8000396" y="17219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8" name="Управляющая кнопка: настраиваемая 12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278F96-E8C9-48FA-B791-86187CAD3D73}"/>
              </a:ext>
            </a:extLst>
          </p:cNvPr>
          <p:cNvSpPr/>
          <p:nvPr/>
        </p:nvSpPr>
        <p:spPr>
          <a:xfrm>
            <a:off x="8343518" y="1721016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9" name="Управляющая кнопка: настраиваемая 12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F8DD5F2-B4F7-4EED-A5E7-AE35D1D7DD9C}"/>
              </a:ext>
            </a:extLst>
          </p:cNvPr>
          <p:cNvSpPr/>
          <p:nvPr/>
        </p:nvSpPr>
        <p:spPr>
          <a:xfrm>
            <a:off x="5251073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0" name="Управляющая кнопка: настраиваемая 12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A8AC722-312D-41CA-8FA6-A80E7CEAF9A2}"/>
              </a:ext>
            </a:extLst>
          </p:cNvPr>
          <p:cNvSpPr/>
          <p:nvPr/>
        </p:nvSpPr>
        <p:spPr>
          <a:xfrm>
            <a:off x="5595325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1" name="Управляющая кнопка: настраиваемая 1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C2E89E4-640A-4793-BEBE-7655844E3637}"/>
              </a:ext>
            </a:extLst>
          </p:cNvPr>
          <p:cNvSpPr/>
          <p:nvPr/>
        </p:nvSpPr>
        <p:spPr>
          <a:xfrm>
            <a:off x="5936755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2" name="Управляющая кнопка: настраиваемая 1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7991612-53DE-4F54-B373-E016F1228C55}"/>
              </a:ext>
            </a:extLst>
          </p:cNvPr>
          <p:cNvSpPr/>
          <p:nvPr/>
        </p:nvSpPr>
        <p:spPr>
          <a:xfrm>
            <a:off x="6281126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3" name="Управляющая кнопка: настраиваемая 1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E21689E-EECB-467B-91FE-98A7A19AB184}"/>
              </a:ext>
            </a:extLst>
          </p:cNvPr>
          <p:cNvSpPr/>
          <p:nvPr/>
        </p:nvSpPr>
        <p:spPr>
          <a:xfrm>
            <a:off x="6967202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4" name="Управляющая кнопка: настраиваемая 1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C50AE94-C889-45F2-8EED-B5D6613CD28D}"/>
              </a:ext>
            </a:extLst>
          </p:cNvPr>
          <p:cNvSpPr/>
          <p:nvPr/>
        </p:nvSpPr>
        <p:spPr>
          <a:xfrm>
            <a:off x="7313465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5" name="Управляющая кнопка: настраиваемая 1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84D3F90-59AA-4DE0-B359-590DA0BD338C}"/>
              </a:ext>
            </a:extLst>
          </p:cNvPr>
          <p:cNvSpPr/>
          <p:nvPr/>
        </p:nvSpPr>
        <p:spPr>
          <a:xfrm>
            <a:off x="7657874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6" name="Управляющая кнопка: настраиваемая 1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59F5713-9AAC-4333-9521-E75551190E22}"/>
              </a:ext>
            </a:extLst>
          </p:cNvPr>
          <p:cNvSpPr/>
          <p:nvPr/>
        </p:nvSpPr>
        <p:spPr>
          <a:xfrm>
            <a:off x="8000396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7" name="Управляющая кнопка: настраиваемая 1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2FAAAE9-E846-4D3F-B452-D7A2D4D943F6}"/>
              </a:ext>
            </a:extLst>
          </p:cNvPr>
          <p:cNvSpPr/>
          <p:nvPr/>
        </p:nvSpPr>
        <p:spPr>
          <a:xfrm>
            <a:off x="8343518" y="206392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8" name="Управляющая кнопка: настраиваемая 13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7BEDD42-674E-4AA9-B5EC-1519AA3EE63B}"/>
              </a:ext>
            </a:extLst>
          </p:cNvPr>
          <p:cNvSpPr/>
          <p:nvPr/>
        </p:nvSpPr>
        <p:spPr>
          <a:xfrm>
            <a:off x="5251073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9" name="Управляющая кнопка: настраиваемая 13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2DDAA0F-6681-48EA-B990-9C21F6689648}"/>
              </a:ext>
            </a:extLst>
          </p:cNvPr>
          <p:cNvSpPr/>
          <p:nvPr/>
        </p:nvSpPr>
        <p:spPr>
          <a:xfrm>
            <a:off x="5595325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0" name="Управляющая кнопка: настраиваемая 13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BC09D1-15B8-413D-A473-431ED2ED3C07}"/>
              </a:ext>
            </a:extLst>
          </p:cNvPr>
          <p:cNvSpPr/>
          <p:nvPr/>
        </p:nvSpPr>
        <p:spPr>
          <a:xfrm>
            <a:off x="5936755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1" name="Управляющая кнопка: настраиваемая 14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574D9A-0755-44A0-ABBF-3F730A6D84FD}"/>
              </a:ext>
            </a:extLst>
          </p:cNvPr>
          <p:cNvSpPr/>
          <p:nvPr/>
        </p:nvSpPr>
        <p:spPr>
          <a:xfrm>
            <a:off x="6281126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2" name="Управляющая кнопка: настраиваемая 1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D32F7F2-320C-4397-8B19-24B3B45C4241}"/>
              </a:ext>
            </a:extLst>
          </p:cNvPr>
          <p:cNvSpPr/>
          <p:nvPr/>
        </p:nvSpPr>
        <p:spPr>
          <a:xfrm>
            <a:off x="6625226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3" name="Управляющая кнопка: настраиваемая 1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BC2DFD-AF0A-4E75-8C07-429FBBD90FE4}"/>
              </a:ext>
            </a:extLst>
          </p:cNvPr>
          <p:cNvSpPr/>
          <p:nvPr/>
        </p:nvSpPr>
        <p:spPr>
          <a:xfrm>
            <a:off x="6967202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4" name="Управляющая кнопка: настраиваемая 1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E206A2-E76C-4DB5-9517-844FB59DB546}"/>
              </a:ext>
            </a:extLst>
          </p:cNvPr>
          <p:cNvSpPr/>
          <p:nvPr/>
        </p:nvSpPr>
        <p:spPr>
          <a:xfrm>
            <a:off x="7313465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5" name="Управляющая кнопка: настраиваемая 1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E915354-67F9-4DDF-99B0-05EF75566C9A}"/>
              </a:ext>
            </a:extLst>
          </p:cNvPr>
          <p:cNvSpPr/>
          <p:nvPr/>
        </p:nvSpPr>
        <p:spPr>
          <a:xfrm>
            <a:off x="7657874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6" name="Управляющая кнопка: настраиваемая 1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70A04AE-D7D5-4492-9FFD-1A4437AE6424}"/>
              </a:ext>
            </a:extLst>
          </p:cNvPr>
          <p:cNvSpPr/>
          <p:nvPr/>
        </p:nvSpPr>
        <p:spPr>
          <a:xfrm>
            <a:off x="8000396" y="240903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7" name="Управляющая кнопка: настраиваемая 1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29CBE2B-5AC1-4D17-B7D8-519DD40F9193}"/>
              </a:ext>
            </a:extLst>
          </p:cNvPr>
          <p:cNvSpPr/>
          <p:nvPr/>
        </p:nvSpPr>
        <p:spPr>
          <a:xfrm>
            <a:off x="8343518" y="2411872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8" name="Управляющая кнопка: настраиваемая 19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2386A20-CAE2-448F-B081-2B7EA40A30D2}"/>
              </a:ext>
            </a:extLst>
          </p:cNvPr>
          <p:cNvSpPr/>
          <p:nvPr/>
        </p:nvSpPr>
        <p:spPr>
          <a:xfrm>
            <a:off x="5251073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9" name="Управляющая кнопка: настраиваемая 20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782F06E-8683-4325-A09A-D1D8DE5E7805}"/>
              </a:ext>
            </a:extLst>
          </p:cNvPr>
          <p:cNvSpPr/>
          <p:nvPr/>
        </p:nvSpPr>
        <p:spPr>
          <a:xfrm>
            <a:off x="5595325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0" name="Управляющая кнопка: настраиваемая 20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E7CF23D-D0E3-488E-9DB0-4EA81AD902A2}"/>
              </a:ext>
            </a:extLst>
          </p:cNvPr>
          <p:cNvSpPr/>
          <p:nvPr/>
        </p:nvSpPr>
        <p:spPr>
          <a:xfrm>
            <a:off x="5936755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1" name="Управляющая кнопка: настраиваемая 20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E663D3B-FB67-400C-A78F-B801325C73D2}"/>
              </a:ext>
            </a:extLst>
          </p:cNvPr>
          <p:cNvSpPr/>
          <p:nvPr/>
        </p:nvSpPr>
        <p:spPr>
          <a:xfrm>
            <a:off x="6281126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2" name="Управляющая кнопка: настраиваемая 20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FCFB864-9781-44DA-AD9C-ED84EB0443A5}"/>
              </a:ext>
            </a:extLst>
          </p:cNvPr>
          <p:cNvSpPr/>
          <p:nvPr/>
        </p:nvSpPr>
        <p:spPr>
          <a:xfrm>
            <a:off x="6625226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3" name="Управляющая кнопка: настраиваемая 20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A5A96E0-6087-4A3E-9E24-C3849070E04A}"/>
              </a:ext>
            </a:extLst>
          </p:cNvPr>
          <p:cNvSpPr/>
          <p:nvPr/>
        </p:nvSpPr>
        <p:spPr>
          <a:xfrm>
            <a:off x="6967202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4" name="Управляющая кнопка: настраиваемая 20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6C34DFD-559D-4868-A31D-2BBDBD8E3915}"/>
              </a:ext>
            </a:extLst>
          </p:cNvPr>
          <p:cNvSpPr/>
          <p:nvPr/>
        </p:nvSpPr>
        <p:spPr>
          <a:xfrm>
            <a:off x="7313465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5" name="Управляющая кнопка: настраиваемая 20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AE3F477-81D3-4B68-AB42-EE5515EC7222}"/>
              </a:ext>
            </a:extLst>
          </p:cNvPr>
          <p:cNvSpPr/>
          <p:nvPr/>
        </p:nvSpPr>
        <p:spPr>
          <a:xfrm>
            <a:off x="7657874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6" name="Управляющая кнопка: настраиваемая 20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30C25E1-E72C-41B1-A393-6975FD15C38C}"/>
              </a:ext>
            </a:extLst>
          </p:cNvPr>
          <p:cNvSpPr/>
          <p:nvPr/>
        </p:nvSpPr>
        <p:spPr>
          <a:xfrm>
            <a:off x="8000396" y="275255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7" name="Управляющая кнопка: настраиваемая 20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3B84C68-C640-49D3-92D9-7BB7ABAA8788}"/>
              </a:ext>
            </a:extLst>
          </p:cNvPr>
          <p:cNvSpPr/>
          <p:nvPr/>
        </p:nvSpPr>
        <p:spPr>
          <a:xfrm>
            <a:off x="8343518" y="2755025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8" name="Управляющая кнопка: настраиваемая 1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BE67CA1-0E8C-43D7-8580-89A2162B82CD}"/>
              </a:ext>
            </a:extLst>
          </p:cNvPr>
          <p:cNvSpPr/>
          <p:nvPr/>
        </p:nvSpPr>
        <p:spPr>
          <a:xfrm>
            <a:off x="6625226" y="20655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9" name="Управляющая кнопка: настраиваемая 20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613A6F6-CDFA-4E8F-B947-C1F3A7487B5D}"/>
              </a:ext>
            </a:extLst>
          </p:cNvPr>
          <p:cNvSpPr/>
          <p:nvPr/>
        </p:nvSpPr>
        <p:spPr>
          <a:xfrm>
            <a:off x="5251073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0" name="Управляющая кнопка: настраиваемая 2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63E6356-BC8C-4368-A2BC-A6B2A06D7F08}"/>
              </a:ext>
            </a:extLst>
          </p:cNvPr>
          <p:cNvSpPr/>
          <p:nvPr/>
        </p:nvSpPr>
        <p:spPr>
          <a:xfrm>
            <a:off x="5595325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1" name="Управляющая кнопка: настраиваемая 2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C4DE7A1-71CB-4D85-A323-BF5C2326828B}"/>
              </a:ext>
            </a:extLst>
          </p:cNvPr>
          <p:cNvSpPr/>
          <p:nvPr/>
        </p:nvSpPr>
        <p:spPr>
          <a:xfrm>
            <a:off x="5936755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2" name="Управляющая кнопка: настраиваемая 2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880344-9A69-45B0-8BA2-73945B18ABDF}"/>
              </a:ext>
            </a:extLst>
          </p:cNvPr>
          <p:cNvSpPr/>
          <p:nvPr/>
        </p:nvSpPr>
        <p:spPr>
          <a:xfrm>
            <a:off x="6281126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3" name="Управляющая кнопка: настраиваемая 2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712774D-E255-4414-9D1A-7E537A2948F5}"/>
              </a:ext>
            </a:extLst>
          </p:cNvPr>
          <p:cNvSpPr/>
          <p:nvPr/>
        </p:nvSpPr>
        <p:spPr>
          <a:xfrm>
            <a:off x="6625226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4" name="Управляющая кнопка: настраиваемая 2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611B9BC-C64C-4FC4-A657-C6AF750DE57B}"/>
              </a:ext>
            </a:extLst>
          </p:cNvPr>
          <p:cNvSpPr/>
          <p:nvPr/>
        </p:nvSpPr>
        <p:spPr>
          <a:xfrm>
            <a:off x="6967202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5" name="Управляющая кнопка: настраиваемая 2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8466DE9-17E9-4FA7-BDD4-14148B4D3A5A}"/>
              </a:ext>
            </a:extLst>
          </p:cNvPr>
          <p:cNvSpPr/>
          <p:nvPr/>
        </p:nvSpPr>
        <p:spPr>
          <a:xfrm>
            <a:off x="7313465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6" name="Управляющая кнопка: настраиваемая 2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C5C9F23-A61C-4790-83F5-BF78414F97C8}"/>
              </a:ext>
            </a:extLst>
          </p:cNvPr>
          <p:cNvSpPr/>
          <p:nvPr/>
        </p:nvSpPr>
        <p:spPr>
          <a:xfrm>
            <a:off x="7657874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7" name="Управляющая кнопка: настраиваемая 2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D80E54E-63EB-4D78-BCEF-0FBAC18685E4}"/>
              </a:ext>
            </a:extLst>
          </p:cNvPr>
          <p:cNvSpPr/>
          <p:nvPr/>
        </p:nvSpPr>
        <p:spPr>
          <a:xfrm>
            <a:off x="8000396" y="309607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8" name="Управляющая кнопка: настраиваемая 2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0DCFC07-D69A-418A-9C8D-3BB2A7CE1ACA}"/>
              </a:ext>
            </a:extLst>
          </p:cNvPr>
          <p:cNvSpPr/>
          <p:nvPr/>
        </p:nvSpPr>
        <p:spPr>
          <a:xfrm>
            <a:off x="8343518" y="3095784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9" name="Управляющая кнопка: настраиваемая 22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718CB04-4C00-4E8D-80C5-D712D98156C2}"/>
              </a:ext>
            </a:extLst>
          </p:cNvPr>
          <p:cNvSpPr/>
          <p:nvPr/>
        </p:nvSpPr>
        <p:spPr>
          <a:xfrm>
            <a:off x="5251073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0" name="Управляющая кнопка: настраиваемая 23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5A7E665-0AB3-465B-98C7-C298548F5BF0}"/>
              </a:ext>
            </a:extLst>
          </p:cNvPr>
          <p:cNvSpPr/>
          <p:nvPr/>
        </p:nvSpPr>
        <p:spPr>
          <a:xfrm>
            <a:off x="5595325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1" name="Управляющая кнопка: настраиваемая 23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C998AEF-A4DA-4B8D-BB9B-E49048725293}"/>
              </a:ext>
            </a:extLst>
          </p:cNvPr>
          <p:cNvSpPr/>
          <p:nvPr/>
        </p:nvSpPr>
        <p:spPr>
          <a:xfrm>
            <a:off x="5936755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2" name="Управляющая кнопка: настраиваемая 23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42B784-A18D-459E-9DF5-067A6F5DC8CD}"/>
              </a:ext>
            </a:extLst>
          </p:cNvPr>
          <p:cNvSpPr/>
          <p:nvPr/>
        </p:nvSpPr>
        <p:spPr>
          <a:xfrm>
            <a:off x="6281126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3" name="Управляющая кнопка: настраиваемая 23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2CF182-975A-405D-AF51-B89D0179F075}"/>
              </a:ext>
            </a:extLst>
          </p:cNvPr>
          <p:cNvSpPr/>
          <p:nvPr/>
        </p:nvSpPr>
        <p:spPr>
          <a:xfrm>
            <a:off x="6967202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4" name="Управляющая кнопка: настраиваемая 2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906957F-5DE2-46C4-AFB2-5D57C46D1792}"/>
              </a:ext>
            </a:extLst>
          </p:cNvPr>
          <p:cNvSpPr/>
          <p:nvPr/>
        </p:nvSpPr>
        <p:spPr>
          <a:xfrm>
            <a:off x="7313465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5" name="Управляющая кнопка: настраиваемая 23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02844F6-B58D-4AC7-BC3E-7D2FC78503B6}"/>
              </a:ext>
            </a:extLst>
          </p:cNvPr>
          <p:cNvSpPr/>
          <p:nvPr/>
        </p:nvSpPr>
        <p:spPr>
          <a:xfrm>
            <a:off x="7657874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6" name="Управляющая кнопка: настраиваемая 23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885B4DAA-1965-4108-AA76-6A0A1D883922}"/>
              </a:ext>
            </a:extLst>
          </p:cNvPr>
          <p:cNvSpPr/>
          <p:nvPr/>
        </p:nvSpPr>
        <p:spPr>
          <a:xfrm>
            <a:off x="8000396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7" name="Управляющая кнопка: настраиваемая 23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A529B5B-750D-400E-9793-B39D931A2F30}"/>
              </a:ext>
            </a:extLst>
          </p:cNvPr>
          <p:cNvSpPr/>
          <p:nvPr/>
        </p:nvSpPr>
        <p:spPr>
          <a:xfrm>
            <a:off x="8343518" y="3450891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8" name="Управляющая кнопка: настраиваемая 23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138EA01-88F8-4758-A962-FFDAC579C76C}"/>
              </a:ext>
            </a:extLst>
          </p:cNvPr>
          <p:cNvSpPr/>
          <p:nvPr/>
        </p:nvSpPr>
        <p:spPr>
          <a:xfrm>
            <a:off x="5251073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9" name="Управляющая кнопка: настраиваемая 24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337C2F7-F44B-4D47-BE5B-2B2B45EA5F38}"/>
              </a:ext>
            </a:extLst>
          </p:cNvPr>
          <p:cNvSpPr/>
          <p:nvPr/>
        </p:nvSpPr>
        <p:spPr>
          <a:xfrm>
            <a:off x="5595325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0" name="Управляющая кнопка: настраиваемая 24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CB1F0B3-B10B-42B3-8AF4-1F0B23660BF7}"/>
              </a:ext>
            </a:extLst>
          </p:cNvPr>
          <p:cNvSpPr/>
          <p:nvPr/>
        </p:nvSpPr>
        <p:spPr>
          <a:xfrm>
            <a:off x="6281126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1" name="Управляющая кнопка: настраиваемая 24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23877C0-6A49-4F08-ADC1-D78FA4613403}"/>
              </a:ext>
            </a:extLst>
          </p:cNvPr>
          <p:cNvSpPr/>
          <p:nvPr/>
        </p:nvSpPr>
        <p:spPr>
          <a:xfrm>
            <a:off x="6625226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2" name="Управляющая кнопка: настраиваемая 24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F546DAC-CF68-4711-AF2A-D82C93C61942}"/>
              </a:ext>
            </a:extLst>
          </p:cNvPr>
          <p:cNvSpPr/>
          <p:nvPr/>
        </p:nvSpPr>
        <p:spPr>
          <a:xfrm>
            <a:off x="6967202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3" name="Управляющая кнопка: настраиваемая 24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5F3AEED-CE97-4DFA-B492-4A80FDA33F15}"/>
              </a:ext>
            </a:extLst>
          </p:cNvPr>
          <p:cNvSpPr/>
          <p:nvPr/>
        </p:nvSpPr>
        <p:spPr>
          <a:xfrm>
            <a:off x="7313465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4" name="Управляющая кнопка: настраиваемая 24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90B0BCE-CCC1-4507-9B45-38FB884163BB}"/>
              </a:ext>
            </a:extLst>
          </p:cNvPr>
          <p:cNvSpPr/>
          <p:nvPr/>
        </p:nvSpPr>
        <p:spPr>
          <a:xfrm>
            <a:off x="8000396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5" name="Управляющая кнопка: настраиваемая 24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BA38CAE-3829-448E-91A4-8F472B65075A}"/>
              </a:ext>
            </a:extLst>
          </p:cNvPr>
          <p:cNvSpPr/>
          <p:nvPr/>
        </p:nvSpPr>
        <p:spPr>
          <a:xfrm>
            <a:off x="8343518" y="3783020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6" name="Управляющая кнопка: настраиваемая 25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F1ABDE7-0A89-40B1-97C1-7F25B6D7FB5E}"/>
              </a:ext>
            </a:extLst>
          </p:cNvPr>
          <p:cNvSpPr/>
          <p:nvPr/>
        </p:nvSpPr>
        <p:spPr>
          <a:xfrm>
            <a:off x="5595325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7" name="Управляющая кнопка: настраиваемая 25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0DA0B7-0821-42A0-BB5E-888390D68AFA}"/>
              </a:ext>
            </a:extLst>
          </p:cNvPr>
          <p:cNvSpPr/>
          <p:nvPr/>
        </p:nvSpPr>
        <p:spPr>
          <a:xfrm>
            <a:off x="5936755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8" name="Управляющая кнопка: настраиваемая 25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580BFA5-7973-4F5A-ACED-7A55F7A427A6}"/>
              </a:ext>
            </a:extLst>
          </p:cNvPr>
          <p:cNvSpPr/>
          <p:nvPr/>
        </p:nvSpPr>
        <p:spPr>
          <a:xfrm>
            <a:off x="6281126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9" name="Управляющая кнопка: настраиваемая 25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C4CA721-C688-415A-9FDF-7174F531D3A5}"/>
              </a:ext>
            </a:extLst>
          </p:cNvPr>
          <p:cNvSpPr/>
          <p:nvPr/>
        </p:nvSpPr>
        <p:spPr>
          <a:xfrm>
            <a:off x="6625226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0" name="Управляющая кнопка: настраиваемая 25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3F16DB8-EF1B-459B-84AA-1194BB67C6F4}"/>
              </a:ext>
            </a:extLst>
          </p:cNvPr>
          <p:cNvSpPr/>
          <p:nvPr/>
        </p:nvSpPr>
        <p:spPr>
          <a:xfrm>
            <a:off x="6967202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1" name="Управляющая кнопка: настраиваемая 25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C67CBE9-A380-4394-853F-78980DA04BD8}"/>
              </a:ext>
            </a:extLst>
          </p:cNvPr>
          <p:cNvSpPr/>
          <p:nvPr/>
        </p:nvSpPr>
        <p:spPr>
          <a:xfrm>
            <a:off x="7313465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2" name="Управляющая кнопка: настраиваемая 25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2C150C8-B00E-49B4-8EAF-4731660B8B6F}"/>
              </a:ext>
            </a:extLst>
          </p:cNvPr>
          <p:cNvSpPr/>
          <p:nvPr/>
        </p:nvSpPr>
        <p:spPr>
          <a:xfrm>
            <a:off x="7657874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3" name="Управляющая кнопка: настраиваемая 25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FB3B491-B7EA-46A0-B5DF-7717677D6842}"/>
              </a:ext>
            </a:extLst>
          </p:cNvPr>
          <p:cNvSpPr/>
          <p:nvPr/>
        </p:nvSpPr>
        <p:spPr>
          <a:xfrm>
            <a:off x="8000396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4" name="Управляющая кнопка: настраиваемая 25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5B91FDD-9A6F-49A5-8935-B59697CB8EBF}"/>
              </a:ext>
            </a:extLst>
          </p:cNvPr>
          <p:cNvSpPr/>
          <p:nvPr/>
        </p:nvSpPr>
        <p:spPr>
          <a:xfrm>
            <a:off x="8343518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5" name="Управляющая кнопка: настраиваемая 23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2965259-FC63-4E45-8497-9F4860CFCE83}"/>
              </a:ext>
            </a:extLst>
          </p:cNvPr>
          <p:cNvSpPr/>
          <p:nvPr/>
        </p:nvSpPr>
        <p:spPr>
          <a:xfrm>
            <a:off x="6625226" y="343959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6" name="Управляющая кнопка: настраиваемая 2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EEC3CB0-DEC5-42D4-9836-DF7DFA4413C8}"/>
              </a:ext>
            </a:extLst>
          </p:cNvPr>
          <p:cNvSpPr/>
          <p:nvPr/>
        </p:nvSpPr>
        <p:spPr>
          <a:xfrm>
            <a:off x="5936755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7" name="Управляющая кнопка: настраиваемая 24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BB4E4EB-17E9-49B0-9377-5D48E58CF7B4}"/>
              </a:ext>
            </a:extLst>
          </p:cNvPr>
          <p:cNvSpPr/>
          <p:nvPr/>
        </p:nvSpPr>
        <p:spPr>
          <a:xfrm>
            <a:off x="7657874" y="3783113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8" name="Управляющая кнопка: настраиваемая 24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FD4D08C-9D5B-4AB9-997D-150F37E0DF63}"/>
              </a:ext>
            </a:extLst>
          </p:cNvPr>
          <p:cNvSpPr/>
          <p:nvPr/>
        </p:nvSpPr>
        <p:spPr>
          <a:xfrm>
            <a:off x="5251073" y="4126637"/>
            <a:ext cx="324000" cy="324000"/>
          </a:xfrm>
          <a:prstGeom prst="actionButtonBlank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8" name="Скругленный прямоугольник 7">
            <a:hlinkClick r:id="rId45" action="ppaction://hlinksldjump"/>
            <a:extLst>
              <a:ext uri="{FF2B5EF4-FFF2-40B4-BE49-F238E27FC236}">
                <a16:creationId xmlns:a16="http://schemas.microsoft.com/office/drawing/2014/main" id="{A7D31A84-A329-43D6-B57D-7B5B59BCFA98}"/>
              </a:ext>
            </a:extLst>
          </p:cNvPr>
          <p:cNvSpPr/>
          <p:nvPr/>
        </p:nvSpPr>
        <p:spPr>
          <a:xfrm>
            <a:off x="6509657" y="4680857"/>
            <a:ext cx="2634343" cy="462643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Закончить игру</a:t>
            </a:r>
          </a:p>
        </p:txBody>
      </p:sp>
    </p:spTree>
    <p:extLst>
      <p:ext uri="{BB962C8B-B14F-4D97-AF65-F5344CB8AC3E}">
        <p14:creationId xmlns:p14="http://schemas.microsoft.com/office/powerpoint/2010/main" val="4136686832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650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1" fill="hold">
                      <p:stCondLst>
                        <p:cond delay="0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2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5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9"/>
                  </p:tgtEl>
                </p:cond>
              </p:nextCondLst>
            </p:seq>
            <p:seq concurrent="1" nextAc="seek">
              <p:cTn id="668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9" fill="hold">
                      <p:stCondLst>
                        <p:cond delay="0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680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1" fill="hold">
                      <p:stCondLst>
                        <p:cond delay="0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4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686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7" fill="hold">
                      <p:stCondLst>
                        <p:cond delay="0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6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  <p:seq concurrent="1" nextAc="seek">
              <p:cTn id="698" restart="whenNotActive" fill="hold" evtFilter="cancelBubble" nodeType="interactiveSeq">
                <p:stCondLst>
                  <p:cond evt="onClick" delay="0">
                    <p:tgtEl>
                      <p:spTgt spid="3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9" fill="hold">
                      <p:stCondLst>
                        <p:cond delay="0"/>
                      </p:stCondLst>
                      <p:childTnLst>
                        <p:par>
                          <p:cTn id="700" fill="hold">
                            <p:stCondLst>
                              <p:cond delay="0"/>
                            </p:stCondLst>
                            <p:childTnLst>
                              <p:par>
                                <p:cTn id="7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5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>
                      <p:stCondLst>
                        <p:cond delay="0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8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710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1" fill="hold">
                      <p:stCondLst>
                        <p:cond delay="0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728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9" fill="hold">
                      <p:stCondLst>
                        <p:cond delay="0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734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5" fill="hold">
                      <p:stCondLst>
                        <p:cond delay="0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740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1" fill="hold">
                      <p:stCondLst>
                        <p:cond delay="0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746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7" fill="hold">
                      <p:stCondLst>
                        <p:cond delay="0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752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3" fill="hold">
                      <p:stCondLst>
                        <p:cond delay="0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758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9" fill="hold">
                      <p:stCondLst>
                        <p:cond delay="0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  <p:seq concurrent="1" nextAc="seek">
              <p:cTn id="764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5" fill="hold">
                      <p:stCondLst>
                        <p:cond delay="0"/>
                      </p:stCondLst>
                      <p:childTnLst>
                        <p:par>
                          <p:cTn id="766" fill="hold">
                            <p:stCondLst>
                              <p:cond delay="0"/>
                            </p:stCondLst>
                            <p:childTnLst>
                              <p:par>
                                <p:cTn id="7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782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3" fill="hold">
                      <p:stCondLst>
                        <p:cond delay="0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  <p:seq concurrent="1" nextAc="seek">
              <p:cTn id="788" restart="whenNotActive" fill="hold" evtFilter="cancelBubble" nodeType="interactiveSeq">
                <p:stCondLst>
                  <p:cond evt="onClick" delay="0">
                    <p:tgtEl>
                      <p:spTgt spid="3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9" fill="hold">
                      <p:stCondLst>
                        <p:cond delay="0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0"/>
                  </p:tgtEl>
                </p:cond>
              </p:nextCondLst>
            </p:seq>
            <p:seq concurrent="1" nextAc="seek">
              <p:cTn id="794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5" fill="hold">
                      <p:stCondLst>
                        <p:cond delay="0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8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800" restart="whenNotActive" fill="hold" evtFilter="cancelBubble" nodeType="interactiveSeq">
                <p:stCondLst>
                  <p:cond evt="onClick" delay="0">
                    <p:tgtEl>
                      <p:spTgt spid="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1" fill="hold">
                      <p:stCondLst>
                        <p:cond delay="0"/>
                      </p:stCondLst>
                      <p:childTnLst>
                        <p:par>
                          <p:cTn id="802" fill="hold">
                            <p:stCondLst>
                              <p:cond delay="0"/>
                            </p:stCondLst>
                            <p:childTnLst>
                              <p:par>
                                <p:cTn id="8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"/>
                  </p:tgtEl>
                </p:cond>
              </p:nextCondLst>
            </p:seq>
            <p:seq concurrent="1" nextAc="seek">
              <p:cTn id="806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7" fill="hold">
                      <p:stCondLst>
                        <p:cond delay="0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0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812" restart="whenNotActive" fill="hold" evtFilter="cancelBubble" nodeType="interactiveSeq">
                <p:stCondLst>
                  <p:cond evt="onClick" delay="0">
                    <p:tgtEl>
                      <p:spTgt spid="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3" fill="hold">
                      <p:stCondLst>
                        <p:cond delay="0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6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4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830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1" fill="hold">
                      <p:stCondLst>
                        <p:cond delay="0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836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7" fill="hold">
                      <p:stCondLst>
                        <p:cond delay="0"/>
                      </p:stCondLst>
                      <p:childTnLst>
                        <p:par>
                          <p:cTn id="838" fill="hold">
                            <p:stCondLst>
                              <p:cond delay="0"/>
                            </p:stCondLst>
                            <p:childTnLst>
                              <p:par>
                                <p:cTn id="8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842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3" fill="hold">
                      <p:stCondLst>
                        <p:cond delay="0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6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  <p:seq concurrent="1" nextAc="seek">
              <p:cTn id="848" restart="whenNotActive" fill="hold" evtFilter="cancelBubble" nodeType="interactiveSeq">
                <p:stCondLst>
                  <p:cond evt="onClick" delay="0">
                    <p:tgtEl>
                      <p:spTgt spid="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9" fill="hold">
                      <p:stCondLst>
                        <p:cond delay="0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"/>
                  </p:tgtEl>
                </p:cond>
              </p:nextCondLst>
            </p:seq>
            <p:seq concurrent="1" nextAc="seek">
              <p:cTn id="854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5" fill="hold">
                      <p:stCondLst>
                        <p:cond delay="0"/>
                      </p:stCondLst>
                      <p:childTnLst>
                        <p:par>
                          <p:cTn id="856" fill="hold">
                            <p:stCondLst>
                              <p:cond delay="0"/>
                            </p:stCondLst>
                            <p:childTnLst>
                              <p:par>
                                <p:cTn id="8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872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3" fill="hold">
                      <p:stCondLst>
                        <p:cond delay="0"/>
                      </p:stCondLst>
                      <p:childTnLst>
                        <p:par>
                          <p:cTn id="874" fill="hold">
                            <p:stCondLst>
                              <p:cond delay="0"/>
                            </p:stCondLst>
                            <p:childTnLst>
                              <p:par>
                                <p:cTn id="8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878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9" fill="hold">
                      <p:stCondLst>
                        <p:cond delay="0"/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seq concurrent="1" nextAc="seek">
              <p:cTn id="884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5" fill="hold">
                      <p:stCondLst>
                        <p:cond delay="0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8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890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1" fill="hold">
                      <p:stCondLst>
                        <p:cond delay="0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896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7" fill="hold">
                      <p:stCondLst>
                        <p:cond delay="0"/>
                      </p:stCondLst>
                      <p:childTnLst>
                        <p:par>
                          <p:cTn id="898" fill="hold">
                            <p:stCondLst>
                              <p:cond delay="0"/>
                            </p:stCondLst>
                            <p:childTnLst>
                              <p:par>
                                <p:cTn id="8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902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3" fill="hold">
                      <p:stCondLst>
                        <p:cond delay="0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908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9" fill="hold">
                      <p:stCondLst>
                        <p:cond delay="0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914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5" fill="hold">
                      <p:stCondLst>
                        <p:cond delay="0"/>
                      </p:stCondLst>
                      <p:childTnLst>
                        <p:par>
                          <p:cTn id="916" fill="hold">
                            <p:stCondLst>
                              <p:cond delay="0"/>
                            </p:stCondLst>
                            <p:childTnLst>
                              <p:par>
                                <p:cTn id="9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8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920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1" fill="hold">
                      <p:stCondLst>
                        <p:cond delay="0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926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7" fill="hold">
                      <p:stCondLst>
                        <p:cond delay="0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932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3" fill="hold">
                      <p:stCondLst>
                        <p:cond delay="0"/>
                      </p:stCondLst>
                      <p:childTnLst>
                        <p:par>
                          <p:cTn id="934" fill="hold">
                            <p:stCondLst>
                              <p:cond delay="0"/>
                            </p:stCondLst>
                            <p:childTnLst>
                              <p:par>
                                <p:cTn id="9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938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9" fill="hold">
                      <p:stCondLst>
                        <p:cond delay="0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944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5" fill="hold">
                      <p:stCondLst>
                        <p:cond delay="0"/>
                      </p:stCondLst>
                      <p:childTnLst>
                        <p:par>
                          <p:cTn id="946" fill="hold">
                            <p:stCondLst>
                              <p:cond delay="0"/>
                            </p:stCondLst>
                            <p:childTnLst>
                              <p:par>
                                <p:cTn id="9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8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950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1" fill="hold">
                      <p:stCondLst>
                        <p:cond delay="0"/>
                      </p:stCondLst>
                      <p:childTnLst>
                        <p:par>
                          <p:cTn id="952" fill="hold">
                            <p:stCondLst>
                              <p:cond delay="0"/>
                            </p:stCondLst>
                            <p:childTnLst>
                              <p:par>
                                <p:cTn id="9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  <p:seq concurrent="1" nextAc="seek">
              <p:cTn id="956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7" fill="hold">
                      <p:stCondLst>
                        <p:cond delay="0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0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962" restart="whenNotActive" fill="hold" evtFilter="cancelBubble" nodeType="interactiveSeq">
                <p:stCondLst>
                  <p:cond evt="onClick" delay="0">
                    <p:tgtEl>
                      <p:spTgt spid="3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3" fill="hold">
                      <p:stCondLst>
                        <p:cond delay="0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9"/>
                  </p:tgtEl>
                </p:cond>
              </p:nextCondLst>
            </p:seq>
            <p:seq concurrent="1" nextAc="seek">
              <p:cTn id="968" restart="whenNotActive" fill="hold" evtFilter="cancelBubble" nodeType="interactiveSeq">
                <p:stCondLst>
                  <p:cond evt="onClick" delay="0">
                    <p:tgtEl>
                      <p:spTgt spid="3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9" fill="hold">
                      <p:stCondLst>
                        <p:cond delay="0"/>
                      </p:stCondLst>
                      <p:childTnLst>
                        <p:par>
                          <p:cTn id="970" fill="hold">
                            <p:stCondLst>
                              <p:cond delay="0"/>
                            </p:stCondLst>
                            <p:childTnLst>
                              <p:par>
                                <p:cTn id="9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0"/>
                  </p:tgtEl>
                </p:cond>
              </p:nextCondLst>
            </p:seq>
            <p:seq concurrent="1" nextAc="seek">
              <p:cTn id="974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5" fill="hold">
                      <p:stCondLst>
                        <p:cond delay="0"/>
                      </p:stCondLst>
                      <p:childTnLst>
                        <p:par>
                          <p:cTn id="976" fill="hold">
                            <p:stCondLst>
                              <p:cond delay="0"/>
                            </p:stCondLst>
                            <p:childTnLst>
                              <p:par>
                                <p:cTn id="9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8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980" restart="whenNotActive" fill="hold" evtFilter="cancelBubble" nodeType="interactiveSeq">
                <p:stCondLst>
                  <p:cond evt="onClick" delay="0">
                    <p:tgtEl>
                      <p:spTgt spid="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1" fill="hold">
                      <p:stCondLst>
                        <p:cond delay="0"/>
                      </p:stCondLst>
                      <p:childTnLst>
                        <p:par>
                          <p:cTn id="982" fill="hold">
                            <p:stCondLst>
                              <p:cond delay="0"/>
                            </p:stCondLst>
                            <p:childTnLst>
                              <p:par>
                                <p:cTn id="9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2"/>
                  </p:tgtEl>
                </p:cond>
              </p:nextCondLst>
            </p:seq>
            <p:seq concurrent="1" nextAc="seek">
              <p:cTn id="986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7" fill="hold">
                      <p:stCondLst>
                        <p:cond delay="0"/>
                      </p:stCondLst>
                      <p:childTnLst>
                        <p:par>
                          <p:cTn id="988" fill="hold">
                            <p:stCondLst>
                              <p:cond delay="0"/>
                            </p:stCondLst>
                            <p:childTnLst>
                              <p:par>
                                <p:cTn id="9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0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992" restart="whenNotActive" fill="hold" evtFilter="cancelBubble" nodeType="interactiveSeq">
                <p:stCondLst>
                  <p:cond evt="onClick" delay="0">
                    <p:tgtEl>
                      <p:spTgt spid="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3" fill="hold">
                      <p:stCondLst>
                        <p:cond delay="0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4"/>
                  </p:tgtEl>
                </p:cond>
              </p:nextCondLst>
            </p:seq>
            <p:seq concurrent="1" nextAc="seek">
              <p:cTn id="998" restart="whenNotActive" fill="hold" evtFilter="cancelBubble" nodeType="interactiveSeq">
                <p:stCondLst>
                  <p:cond evt="onClick" delay="0">
                    <p:tgtEl>
                      <p:spTgt spid="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9" fill="hold">
                      <p:stCondLst>
                        <p:cond delay="0"/>
                      </p:stCondLst>
                      <p:childTnLst>
                        <p:par>
                          <p:cTn id="1000" fill="hold">
                            <p:stCondLst>
                              <p:cond delay="0"/>
                            </p:stCondLst>
                            <p:childTnLst>
                              <p:par>
                                <p:cTn id="10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5"/>
                  </p:tgtEl>
                </p:cond>
              </p:nextCondLst>
            </p:seq>
            <p:seq concurrent="1" nextAc="seek">
              <p:cTn id="1004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5" fill="hold">
                      <p:stCondLst>
                        <p:cond delay="0"/>
                      </p:stCondLst>
                      <p:childTnLst>
                        <p:par>
                          <p:cTn id="1006" fill="hold">
                            <p:stCondLst>
                              <p:cond delay="0"/>
                            </p:stCondLst>
                            <p:childTnLst>
                              <p:par>
                                <p:cTn id="10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1010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1" fill="hold">
                      <p:stCondLst>
                        <p:cond delay="0"/>
                      </p:stCondLst>
                      <p:childTnLst>
                        <p:par>
                          <p:cTn id="1012" fill="hold">
                            <p:stCondLst>
                              <p:cond delay="0"/>
                            </p:stCondLst>
                            <p:childTnLst>
                              <p:par>
                                <p:cTn id="10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101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7" fill="hold">
                      <p:stCondLst>
                        <p:cond delay="0"/>
                      </p:stCondLst>
                      <p:childTnLst>
                        <p:par>
                          <p:cTn id="1018" fill="hold">
                            <p:stCondLst>
                              <p:cond delay="0"/>
                            </p:stCondLst>
                            <p:childTnLst>
                              <p:par>
                                <p:cTn id="10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1022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3" fill="hold">
                      <p:stCondLst>
                        <p:cond delay="0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1034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5" fill="hold">
                      <p:stCondLst>
                        <p:cond delay="0"/>
                      </p:stCondLst>
                      <p:childTnLst>
                        <p:par>
                          <p:cTn id="1036" fill="hold">
                            <p:stCondLst>
                              <p:cond delay="0"/>
                            </p:stCondLst>
                            <p:childTnLst>
                              <p:par>
                                <p:cTn id="10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8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1040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1" fill="hold">
                      <p:stCondLst>
                        <p:cond delay="0"/>
                      </p:stCondLst>
                      <p:childTnLst>
                        <p:par>
                          <p:cTn id="1042" fill="hold">
                            <p:stCondLst>
                              <p:cond delay="0"/>
                            </p:stCondLst>
                            <p:childTnLst>
                              <p:par>
                                <p:cTn id="10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1046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7" fill="hold">
                      <p:stCondLst>
                        <p:cond delay="0"/>
                      </p:stCondLst>
                      <p:childTnLst>
                        <p:par>
                          <p:cTn id="1048" fill="hold">
                            <p:stCondLst>
                              <p:cond delay="0"/>
                            </p:stCondLst>
                            <p:childTnLst>
                              <p:par>
                                <p:cTn id="10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1052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3" fill="hold">
                      <p:stCondLst>
                        <p:cond delay="0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6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1058" restart="whenNotActive" fill="hold" evtFilter="cancelBubble" nodeType="interactiveSeq">
                <p:stCondLst>
                  <p:cond evt="onClick" delay="0">
                    <p:tgtEl>
                      <p:spTgt spid="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9" fill="hold">
                      <p:stCondLst>
                        <p:cond delay="0"/>
                      </p:stCondLst>
                      <p:childTnLst>
                        <p:par>
                          <p:cTn id="1060" fill="hold">
                            <p:stCondLst>
                              <p:cond delay="0"/>
                            </p:stCondLst>
                            <p:childTnLst>
                              <p:par>
                                <p:cTn id="10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5"/>
                  </p:tgtEl>
                </p:cond>
              </p:nextCondLst>
            </p:seq>
            <p:seq concurrent="1" nextAc="seek">
              <p:cTn id="1064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5" fill="hold">
                      <p:stCondLst>
                        <p:cond delay="0"/>
                      </p:stCondLst>
                      <p:childTnLst>
                        <p:par>
                          <p:cTn id="1066" fill="hold">
                            <p:stCondLst>
                              <p:cond delay="0"/>
                            </p:stCondLst>
                            <p:childTnLst>
                              <p:par>
                                <p:cTn id="10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1070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1" fill="hold">
                      <p:stCondLst>
                        <p:cond delay="0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1076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7" fill="hold">
                      <p:stCondLst>
                        <p:cond delay="0"/>
                      </p:stCondLst>
                      <p:childTnLst>
                        <p:par>
                          <p:cTn id="1078" fill="hold">
                            <p:stCondLst>
                              <p:cond delay="0"/>
                            </p:stCondLst>
                            <p:childTnLst>
                              <p:par>
                                <p:cTn id="10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1082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3" fill="hold">
                      <p:stCondLst>
                        <p:cond delay="0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6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1088" restart="whenNotActive" fill="hold" evtFilter="cancelBubble" nodeType="interactiveSeq">
                <p:stCondLst>
                  <p:cond evt="onClick" delay="0">
                    <p:tgtEl>
                      <p:spTgt spid="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9" fill="hold">
                      <p:stCondLst>
                        <p:cond delay="0"/>
                      </p:stCondLst>
                      <p:childTnLst>
                        <p:par>
                          <p:cTn id="1090" fill="hold">
                            <p:stCondLst>
                              <p:cond delay="0"/>
                            </p:stCondLst>
                            <p:childTnLst>
                              <p:par>
                                <p:cTn id="10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0"/>
                  </p:tgtEl>
                </p:cond>
              </p:nextCondLst>
            </p:seq>
            <p:seq concurrent="1" nextAc="seek">
              <p:cTn id="1094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5" fill="hold">
                      <p:stCondLst>
                        <p:cond delay="0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110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1" fill="hold">
                      <p:stCondLst>
                        <p:cond delay="0"/>
                      </p:stCondLst>
                      <p:childTnLst>
                        <p:par>
                          <p:cTn id="1102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1106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7" fill="hold">
                      <p:stCondLst>
                        <p:cond delay="0"/>
                      </p:stCondLst>
                      <p:childTnLst>
                        <p:par>
                          <p:cTn id="1108" fill="hold">
                            <p:stCondLst>
                              <p:cond delay="0"/>
                            </p:stCondLst>
                            <p:childTnLst>
                              <p:par>
                                <p:cTn id="1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1112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3" fill="hold">
                      <p:stCondLst>
                        <p:cond delay="0"/>
                      </p:stCondLst>
                      <p:childTnLst>
                        <p:par>
                          <p:cTn id="1114" fill="hold">
                            <p:stCondLst>
                              <p:cond delay="0"/>
                            </p:stCondLst>
                            <p:childTnLst>
                              <p:par>
                                <p:cTn id="1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6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1118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9" fill="hold">
                      <p:stCondLst>
                        <p:cond delay="0"/>
                      </p:stCondLst>
                      <p:childTnLst>
                        <p:par>
                          <p:cTn id="1120" fill="hold">
                            <p:stCondLst>
                              <p:cond delay="0"/>
                            </p:stCondLst>
                            <p:childTnLst>
                              <p:par>
                                <p:cTn id="1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124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5" fill="hold">
                      <p:stCondLst>
                        <p:cond delay="0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130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1" fill="hold">
                      <p:stCondLst>
                        <p:cond delay="0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4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136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7" fill="hold">
                      <p:stCondLst>
                        <p:cond delay="0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0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1142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3" fill="hold">
                      <p:stCondLst>
                        <p:cond delay="0"/>
                      </p:stCondLst>
                      <p:childTnLst>
                        <p:par>
                          <p:cTn id="1144" fill="hold">
                            <p:stCondLst>
                              <p:cond delay="0"/>
                            </p:stCondLst>
                            <p:childTnLst>
                              <p:par>
                                <p:cTn id="1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1148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9" fill="hold">
                      <p:stCondLst>
                        <p:cond delay="0"/>
                      </p:stCondLst>
                      <p:childTnLst>
                        <p:par>
                          <p:cTn id="1150" fill="hold">
                            <p:stCondLst>
                              <p:cond delay="0"/>
                            </p:stCondLst>
                            <p:childTnLst>
                              <p:par>
                                <p:cTn id="11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1154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5" fill="hold">
                      <p:stCondLst>
                        <p:cond delay="0"/>
                      </p:stCondLst>
                      <p:childTnLst>
                        <p:par>
                          <p:cTn id="1156" fill="hold">
                            <p:stCondLst>
                              <p:cond delay="0"/>
                            </p:stCondLst>
                            <p:childTnLst>
                              <p:par>
                                <p:cTn id="11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1160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1" fill="hold">
                      <p:stCondLst>
                        <p:cond delay="0"/>
                      </p:stCondLst>
                      <p:childTnLst>
                        <p:par>
                          <p:cTn id="1162" fill="hold">
                            <p:stCondLst>
                              <p:cond delay="0"/>
                            </p:stCondLst>
                            <p:childTnLst>
                              <p:par>
                                <p:cTn id="1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4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1166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7" fill="hold">
                      <p:stCondLst>
                        <p:cond delay="0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172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3" fill="hold">
                      <p:stCondLst>
                        <p:cond delay="0"/>
                      </p:stCondLst>
                      <p:childTnLst>
                        <p:par>
                          <p:cTn id="1174" fill="hold">
                            <p:stCondLst>
                              <p:cond delay="0"/>
                            </p:stCondLst>
                            <p:childTnLst>
                              <p:par>
                                <p:cTn id="11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1178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9" fill="hold">
                      <p:stCondLst>
                        <p:cond delay="0"/>
                      </p:stCondLst>
                      <p:childTnLst>
                        <p:par>
                          <p:cTn id="1180" fill="hold">
                            <p:stCondLst>
                              <p:cond delay="0"/>
                            </p:stCondLst>
                            <p:childTnLst>
                              <p:par>
                                <p:cTn id="11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1184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5" fill="hold">
                      <p:stCondLst>
                        <p:cond delay="0"/>
                      </p:stCondLst>
                      <p:childTnLst>
                        <p:par>
                          <p:cTn id="1186" fill="hold">
                            <p:stCondLst>
                              <p:cond delay="0"/>
                            </p:stCondLst>
                            <p:childTnLst>
                              <p:par>
                                <p:cTn id="11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8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1190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1" fill="hold">
                      <p:stCondLst>
                        <p:cond delay="0"/>
                      </p:stCondLst>
                      <p:childTnLst>
                        <p:par>
                          <p:cTn id="1192" fill="hold">
                            <p:stCondLst>
                              <p:cond delay="0"/>
                            </p:stCondLst>
                            <p:childTnLst>
                              <p:par>
                                <p:cTn id="11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4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196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7" fill="hold">
                      <p:stCondLst>
                        <p:cond delay="0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71" grpId="0" animBg="1"/>
      <p:bldP spid="295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4215" y="208334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97811" y="1515769"/>
            <a:ext cx="6678594" cy="2585323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Какому понятию соответствует данное определение: </a:t>
            </a:r>
          </a:p>
          <a:p>
            <a:pPr algn="ctr"/>
            <a:r>
              <a:rPr lang="ru-RU" sz="2400" b="1" dirty="0"/>
              <a:t>«Ценная бумага, выпускаемая юридическими лицами и государством как долговое обязательство»</a:t>
            </a:r>
          </a:p>
          <a:p>
            <a:pPr algn="ctr"/>
            <a:endParaRPr lang="ru-RU" sz="24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13471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D9E8D3B3-7EDF-4386-9A71-BC615C309BC2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549001" y="1348232"/>
            <a:ext cx="4155148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Облигация</a:t>
            </a:r>
          </a:p>
          <a:p>
            <a:pPr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4215" y="208334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994" y="2099205"/>
            <a:ext cx="6080587" cy="28882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31070668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247522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535409" y="1463040"/>
            <a:ext cx="6884293" cy="295465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400" b="1" dirty="0" smtClean="0"/>
          </a:p>
          <a:p>
            <a:pPr marL="72000"/>
            <a:r>
              <a:rPr lang="ru-RU" sz="2400" b="1" dirty="0" smtClean="0"/>
              <a:t>Если инфляция за год составила 10%, а совокупный доход семьи Петровых на начало года – 50 тыс. руб., то на какую сумму уменьшится при неизменности дохода покупательная способность семьи при такой инфляции?</a:t>
            </a:r>
          </a:p>
          <a:p>
            <a:pPr marL="72000"/>
            <a:endParaRPr lang="ru-RU" sz="2400" b="1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68258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0635FB47-D533-4A1E-8599-83939A755AE1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821799" y="1643359"/>
            <a:ext cx="6336646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 smtClean="0"/>
          </a:p>
          <a:p>
            <a:pPr marL="72000" algn="ctr"/>
            <a:r>
              <a:rPr lang="ru-RU" sz="2400" b="1" dirty="0" smtClean="0"/>
              <a:t>Решение:</a:t>
            </a:r>
          </a:p>
          <a:p>
            <a:pPr marL="72000"/>
            <a:r>
              <a:rPr lang="ru-RU" sz="2400" b="1" dirty="0" smtClean="0"/>
              <a:t>На сумму 5 тыс. руб., так как 50 тыс. руб. • 0,1 (инфляция) = 5 тыс. руб.</a:t>
            </a:r>
          </a:p>
          <a:p>
            <a:pPr marL="72000"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892634" y="247522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4671976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26465" y="247522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2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535409" y="1358536"/>
            <a:ext cx="6884293" cy="295465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400" b="1" dirty="0" smtClean="0"/>
          </a:p>
          <a:p>
            <a:pPr marL="72000"/>
            <a:r>
              <a:rPr lang="ru-RU" sz="2400" b="1" dirty="0" smtClean="0"/>
              <a:t>В начале года неизменный набор потребительской корзины стоил 10 тыс. руб., через год стал стоить 12 тыс. руб. </a:t>
            </a:r>
          </a:p>
          <a:p>
            <a:pPr marL="72000"/>
            <a:r>
              <a:rPr lang="ru-RU" sz="2400" b="1" dirty="0" smtClean="0"/>
              <a:t>Во сколько раз увеличилась стоимость потребительской корзины? Как это отразится на реальных доходах граждан?</a:t>
            </a:r>
          </a:p>
          <a:p>
            <a:pPr marL="72000"/>
            <a:endParaRPr lang="ru-RU" sz="24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8922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EFF5ACA0-43EC-4B9C-90E0-5AFB7C145837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42975" y="1186159"/>
            <a:ext cx="7865001" cy="276998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000" b="1" dirty="0" smtClean="0"/>
          </a:p>
          <a:p>
            <a:pPr marL="72000" algn="ctr"/>
            <a:r>
              <a:rPr lang="ru-RU" sz="2000" b="1" dirty="0" smtClean="0"/>
              <a:t>Решение:</a:t>
            </a:r>
          </a:p>
          <a:p>
            <a:pPr marL="72000"/>
            <a:r>
              <a:rPr lang="ru-RU" sz="2000" b="1" dirty="0" smtClean="0"/>
              <a:t>1) Стоимость потребительской корзины увеличилась в 1,2 раза – (12 000 : 10 000) • 100% = 1,2. </a:t>
            </a:r>
          </a:p>
          <a:p>
            <a:pPr marL="72000"/>
            <a:r>
              <a:rPr lang="ru-RU" sz="2000" b="1" dirty="0" smtClean="0"/>
              <a:t>2) Реальные доходы граждан снизятся примерно на 20% (12 000 – 10 000 = 2000;  2000 × 100 : 10 000 = 20), т. е. они смогут покупать товаров и потреблять услуг на 20% меньше, если их доходы не вырастут (на те же 20%)</a:t>
            </a:r>
          </a:p>
          <a:p>
            <a:pPr marL="72000" algn="ctr"/>
            <a:endParaRPr lang="ru-RU" sz="20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26465" y="247522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2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8203287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00340" y="286711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>
                  <a:solidFill>
                    <a:schemeClr val="tx1"/>
                  </a:solidFill>
                  <a:latin typeface="+mj-lt"/>
                </a:rPr>
                <a:t>2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52697" y="1332411"/>
            <a:ext cx="6426926" cy="295465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400" b="1" dirty="0" smtClean="0"/>
          </a:p>
          <a:p>
            <a:pPr marL="72000"/>
            <a:r>
              <a:rPr lang="ru-RU" sz="2400" b="1" dirty="0" smtClean="0"/>
              <a:t>Если расходы в семейном бюджете составляют 30 тыс. руб., а доходы – 35 тыс. руб., то какой это тип бюджета (по соотношению доходной и расходной частей) и какой процент составляет разница?</a:t>
            </a:r>
          </a:p>
          <a:p>
            <a:pPr marL="72000"/>
            <a:endParaRPr lang="ru-RU" sz="24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10920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464E8465-8ABB-4BE0-8538-BF28B78FB11F}"/>
              </a:ext>
            </a:extLst>
          </p:cNvPr>
          <p:cNvSpPr/>
          <p:nvPr/>
        </p:nvSpPr>
        <p:spPr>
          <a:xfrm>
            <a:off x="732200" y="4311533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42975" y="1186159"/>
            <a:ext cx="7865001" cy="295465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 smtClean="0"/>
          </a:p>
          <a:p>
            <a:pPr marL="72000" algn="ctr"/>
            <a:r>
              <a:rPr lang="ru-RU" sz="2400" b="1" dirty="0" smtClean="0"/>
              <a:t>Решение:</a:t>
            </a:r>
          </a:p>
          <a:p>
            <a:pPr marL="72000"/>
            <a:r>
              <a:rPr lang="ru-RU" sz="2400" b="1" dirty="0" smtClean="0"/>
              <a:t>1) Если расходы составляют 30 тыс. руб., а доходы – 35 тыс. руб., то это </a:t>
            </a:r>
            <a:r>
              <a:rPr lang="ru-RU" sz="2400" b="1" dirty="0" err="1" smtClean="0"/>
              <a:t>профицитный</a:t>
            </a:r>
            <a:r>
              <a:rPr lang="ru-RU" sz="2400" b="1" dirty="0" smtClean="0"/>
              <a:t> бюджет, так как расходы меньше, чем доходы. </a:t>
            </a:r>
          </a:p>
          <a:p>
            <a:pPr marL="72000"/>
            <a:r>
              <a:rPr lang="ru-RU" sz="2400" b="1" dirty="0" smtClean="0"/>
              <a:t>2) </a:t>
            </a:r>
            <a:r>
              <a:rPr lang="ru-RU" sz="2400" b="1" dirty="0" err="1" smtClean="0"/>
              <a:t>Профицит</a:t>
            </a:r>
            <a:r>
              <a:rPr lang="ru-RU" sz="2400" b="1" dirty="0" smtClean="0"/>
              <a:t> составляет 5 тыс. руб., т. е. </a:t>
            </a:r>
            <a:r>
              <a:rPr lang="ru-RU" sz="2400" b="1" u="sng" dirty="0" smtClean="0"/>
              <a:t>около 15%?</a:t>
            </a:r>
            <a:endParaRPr lang="ru-RU" sz="2400" b="1" dirty="0" smtClean="0"/>
          </a:p>
          <a:p>
            <a:pPr marL="72000"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00340" y="286711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2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3639235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26466" y="24752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52695" y="1332411"/>
            <a:ext cx="7223761" cy="307776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000" b="1" dirty="0" smtClean="0"/>
          </a:p>
          <a:p>
            <a:pPr marL="72000"/>
            <a:r>
              <a:rPr lang="ru-RU" sz="2000" b="1" dirty="0" smtClean="0"/>
              <a:t>Представим, что вы получили от своей бабушки на день рождения денежный подарок – 10 тыс. руб. Вы решили накопить на новый дорогостоящий планшет. По вашим расчётам для этого понадобится один год. Свой денежный подарок вы решили хранить дома. </a:t>
            </a:r>
          </a:p>
          <a:p>
            <a:pPr marL="72000"/>
            <a:r>
              <a:rPr lang="ru-RU" sz="2000" b="1" dirty="0" smtClean="0"/>
              <a:t>Какую сумму вы могли бы получить через год, если бы деньги вложили в банк под 7% годовых?</a:t>
            </a:r>
          </a:p>
          <a:p>
            <a:pPr marL="72000"/>
            <a:endParaRPr lang="ru-RU" sz="20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564444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0DFF931D-3FD6-4F83-BB10-E7C31C88D2A1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56038" y="1578045"/>
            <a:ext cx="7865001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 smtClean="0"/>
          </a:p>
          <a:p>
            <a:pPr marL="72000" algn="ctr"/>
            <a:r>
              <a:rPr lang="ru-RU" sz="2400" b="1" dirty="0" smtClean="0"/>
              <a:t>Решение:</a:t>
            </a:r>
          </a:p>
          <a:p>
            <a:pPr marL="72000"/>
            <a:r>
              <a:rPr lang="ru-RU" sz="2400" b="1" dirty="0" smtClean="0"/>
              <a:t>Вы получили бы 10 700 руб. (10 000 • 0,07), т. е. 7% годовых.</a:t>
            </a:r>
          </a:p>
          <a:p>
            <a:pPr marL="72000"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26466" y="247523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2031775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0" name="Скругленный прямоугольник 7">
            <a:extLst>
              <a:ext uri="{FF2B5EF4-FFF2-40B4-BE49-F238E27FC236}">
                <a16:creationId xmlns:a16="http://schemas.microsoft.com/office/drawing/2014/main" id="{EF8A0DB7-1066-4CFE-8EB5-5C163047C98F}"/>
              </a:ext>
            </a:extLst>
          </p:cNvPr>
          <p:cNvSpPr/>
          <p:nvPr/>
        </p:nvSpPr>
        <p:spPr>
          <a:xfrm>
            <a:off x="533400" y="3874628"/>
            <a:ext cx="7282543" cy="609716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Вид товарных денег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899564" y="2922460"/>
            <a:ext cx="2244435" cy="2216542"/>
          </a:xfrm>
          <a:prstGeom prst="rect">
            <a:avLst/>
          </a:prstGeom>
        </p:spPr>
      </p:pic>
      <p:sp>
        <p:nvSpPr>
          <p:cNvPr id="21" name="Скругленный прямоугольник 8">
            <a:extLst>
              <a:ext uri="{FF2B5EF4-FFF2-40B4-BE49-F238E27FC236}">
                <a16:creationId xmlns:a16="http://schemas.microsoft.com/office/drawing/2014/main" id="{1937313F-D670-45DC-AD15-1F31231508C4}"/>
              </a:ext>
            </a:extLst>
          </p:cNvPr>
          <p:cNvSpPr/>
          <p:nvPr/>
        </p:nvSpPr>
        <p:spPr>
          <a:xfrm>
            <a:off x="549540" y="2394595"/>
            <a:ext cx="7335621" cy="609716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Слиток драгоценного металла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568500" y="751114"/>
            <a:ext cx="3449318" cy="52629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3000" b="1" dirty="0" smtClean="0"/>
              <a:t>Банкнота – это:</a:t>
            </a:r>
            <a:endParaRPr lang="ru-RU" sz="30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24" name="Скругленный прямоугольник 12"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531406" y="1425770"/>
            <a:ext cx="7290421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Ценная бумага, свидетельствующая о доле в собственности предприятия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10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542292" y="3101743"/>
            <a:ext cx="7312192" cy="609716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Банковский билет, бумажные деньги</a:t>
            </a:r>
            <a:endParaRPr lang="ru-RU" sz="20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2037" y="158260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0097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52695" y="1502229"/>
            <a:ext cx="7223761" cy="215443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/>
            <a:endParaRPr lang="ru-RU" sz="2000" b="1" dirty="0" smtClean="0"/>
          </a:p>
          <a:p>
            <a:pPr marL="72000"/>
            <a:r>
              <a:rPr lang="ru-RU" sz="2000" b="1" dirty="0" smtClean="0"/>
              <a:t>Гражданин Петров в ноябре 2021 года купил у соседа автомобиль стоимостью 600 000 руб. с двигателем мощностью 250 л. с. Определите, какую величину налога за 2021 год заплатил гражданин, если ставка налога составила 75 руб.</a:t>
            </a:r>
          </a:p>
          <a:p>
            <a:pPr marL="72000"/>
            <a:endParaRPr lang="ru-RU" sz="2000" b="1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26466" y="247523"/>
            <a:ext cx="1251366" cy="1307435"/>
            <a:chOff x="6916721" y="2311997"/>
            <a:chExt cx="1251366" cy="1307435"/>
          </a:xfrm>
        </p:grpSpPr>
        <p:sp>
          <p:nvSpPr>
            <p:cNvPr id="28" name="Овал 2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12648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4D6172C8-1300-490A-AAA4-00C0BC2E19AA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82164" y="1303725"/>
            <a:ext cx="7865001" cy="2585323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 smtClean="0"/>
          </a:p>
          <a:p>
            <a:pPr marL="72000" algn="ctr"/>
            <a:r>
              <a:rPr lang="ru-RU" sz="2400" b="1" dirty="0" smtClean="0"/>
              <a:t>Решение:</a:t>
            </a:r>
          </a:p>
          <a:p>
            <a:pPr marL="72000"/>
            <a:r>
              <a:rPr lang="ru-RU" sz="2400" b="1" dirty="0" smtClean="0"/>
              <a:t>Сумма налога = Ставка налога для региона * Мощность ТС (количество л.с.) * (Месяцы владения ТС в году / 12 мес.) </a:t>
            </a:r>
          </a:p>
          <a:p>
            <a:pPr marL="72000"/>
            <a:r>
              <a:rPr lang="ru-RU" sz="2400" b="1" dirty="0" smtClean="0"/>
              <a:t>75*250*2/12=3125</a:t>
            </a:r>
          </a:p>
          <a:p>
            <a:pPr marL="72000"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726466" y="247523"/>
            <a:ext cx="1251366" cy="1307435"/>
            <a:chOff x="6916721" y="2311997"/>
            <a:chExt cx="1251366" cy="1307435"/>
          </a:xfrm>
        </p:grpSpPr>
        <p:sp>
          <p:nvSpPr>
            <p:cNvPr id="17" name="Овал 1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 smtClean="0">
                  <a:solidFill>
                    <a:schemeClr val="tx1"/>
                  </a:solidFill>
                  <a:latin typeface="+mj-lt"/>
                </a:rPr>
                <a:t>балл</a:t>
              </a:r>
              <a:endParaRPr lang="ru-RU" sz="1000" b="1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9322253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61937" y="1108043"/>
            <a:ext cx="7493578" cy="1538883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000" b="1" dirty="0"/>
          </a:p>
          <a:p>
            <a:pPr marL="72000" algn="ctr"/>
            <a:r>
              <a:rPr lang="ru-RU" sz="2000" b="1" dirty="0"/>
              <a:t>Вспомните денежную единицу одной островной европейской страны и скажите, как считали деньги в древности?</a:t>
            </a:r>
          </a:p>
          <a:p>
            <a:pPr marL="72000" algn="ctr"/>
            <a:endParaRPr lang="ru-RU" sz="20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87" y="2759776"/>
            <a:ext cx="3777292" cy="226637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0" y="4845377"/>
            <a:ext cx="829559" cy="293625"/>
          </a:xfrm>
          <a:prstGeom prst="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49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E827597D-7C40-4678-9CA5-03F7DE13C45D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14067" y="1147528"/>
            <a:ext cx="5538159" cy="92333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000" b="1" dirty="0"/>
          </a:p>
          <a:p>
            <a:pPr algn="ctr"/>
            <a:r>
              <a:rPr lang="ru-RU" sz="2000" b="1" dirty="0"/>
              <a:t>Взвешивали, отсюда фунт стерлингов</a:t>
            </a:r>
          </a:p>
          <a:p>
            <a:pPr marL="72000" algn="ctr"/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8" y="2262405"/>
            <a:ext cx="4206815" cy="274494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52712723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35026" y="469591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 smtClean="0">
                  <a:solidFill>
                    <a:schemeClr val="tx1"/>
                  </a:solidFill>
                  <a:latin typeface="+mj-lt"/>
                </a:rPr>
                <a:t>1</a:t>
              </a:r>
              <a:endParaRPr lang="ru-RU" sz="2800" b="1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61937" y="1108043"/>
            <a:ext cx="6647821" cy="123110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0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/>
              <a:t>Какие бобы ацтекам во времена Монтесумы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/>
              <a:t>служили деньгами </a:t>
            </a:r>
          </a:p>
          <a:p>
            <a:pPr marL="72000" algn="ctr"/>
            <a:endParaRPr lang="ru-RU" sz="20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5781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39679CE5-FFE7-46FF-9945-AA8D5AC8E3E8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45960" y="1277262"/>
            <a:ext cx="3234907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/>
              <a:t>Какао-бобы</a:t>
            </a:r>
          </a:p>
          <a:p>
            <a:pPr marL="72000" algn="ctr"/>
            <a:endParaRPr lang="ru-RU" sz="2400" b="1" dirty="0"/>
          </a:p>
        </p:txBody>
      </p:sp>
      <p:pic>
        <p:nvPicPr>
          <p:cNvPr id="7" name="Рисунок 13" descr="https://static.orgtorg.org/images/e5/a7/09/a0/b5/2f/13/e5a709a0b52f138538df024c5884e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 b="9380"/>
          <a:stretch>
            <a:fillRect/>
          </a:stretch>
        </p:blipFill>
        <p:spPr bwMode="auto">
          <a:xfrm>
            <a:off x="4834063" y="949055"/>
            <a:ext cx="3507681" cy="4111117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9" name="Овал 8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8949867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84672" y="1277262"/>
            <a:ext cx="6447327" cy="190821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0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/>
              <a:t>В Древнем Риме этих служащих ценили так высоко, что даже освобождали от налогов. Главным орудием их труда были крепкие зубы. 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/>
              <a:t>Чем же занимались эти люди? </a:t>
            </a:r>
          </a:p>
          <a:p>
            <a:pPr marL="72000" algn="ctr"/>
            <a:endParaRPr lang="ru-RU" sz="2400" b="1" dirty="0"/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93055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B4BDC33A-AD1E-4F32-A5F9-0CA10B8FD1FA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7" name="Овал 6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504037" y="1095573"/>
            <a:ext cx="5118754" cy="1661993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000" b="1" dirty="0"/>
              <a:t>Выявляли фальшивые деньги, проверяя их «на зуб». </a:t>
            </a:r>
          </a:p>
          <a:p>
            <a:pPr algn="ctr"/>
            <a:r>
              <a:rPr lang="ru-RU" sz="2000" b="1" dirty="0"/>
              <a:t>Название профессии – «</a:t>
            </a:r>
            <a:r>
              <a:rPr lang="ru-RU" sz="2000" b="1" dirty="0" err="1"/>
              <a:t>аргироскоп</a:t>
            </a:r>
            <a:r>
              <a:rPr lang="ru-RU" sz="2000" b="1" dirty="0"/>
              <a:t>».</a:t>
            </a:r>
          </a:p>
          <a:p>
            <a:pPr marL="72000" algn="ctr"/>
            <a:endParaRPr lang="ru-RU" sz="2400" b="1" dirty="0"/>
          </a:p>
        </p:txBody>
      </p:sp>
      <p:pic>
        <p:nvPicPr>
          <p:cNvPr id="16" name="Рисунок 16" descr="http://yasgazeta.ru/upload/iblock/11d/11df24f6bf97cd2aca827502665920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51" y="2126352"/>
            <a:ext cx="3902943" cy="2841574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59223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14779" y="1277262"/>
            <a:ext cx="6485642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Какие </a:t>
            </a:r>
            <a:r>
              <a:rPr lang="ru-RU" sz="2400" b="1" dirty="0"/>
              <a:t>исландские «деньги» </a:t>
            </a:r>
            <a:r>
              <a:rPr lang="en-US" sz="2400" b="1" dirty="0"/>
              <a:t>XV</a:t>
            </a:r>
            <a:r>
              <a:rPr lang="ru-RU" sz="2400" b="1" dirty="0"/>
              <a:t> века и пахли недурно, и на вкус были ничуть не хуже? </a:t>
            </a:r>
          </a:p>
          <a:p>
            <a:pPr algn="ctr"/>
            <a:endParaRPr lang="ru-RU" sz="2400" b="1" dirty="0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20" name="Овал 19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628401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2C81EF86-D4D2-46E8-8D26-D8E579043606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45960" y="1277262"/>
            <a:ext cx="3234907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Сельдь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pic>
        <p:nvPicPr>
          <p:cNvPr id="7" name="Рисунок 19" descr="http://pics2.pokazuha.ru/p201/e/r/9610468k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11" y="1562898"/>
            <a:ext cx="3291904" cy="3291904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9" name="Овал 8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89990114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2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2037" y="158260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C658B051-71AD-4610-918C-2BB2D6F53AFE}"/>
              </a:ext>
            </a:extLst>
          </p:cNvPr>
          <p:cNvSpPr/>
          <p:nvPr/>
        </p:nvSpPr>
        <p:spPr>
          <a:xfrm>
            <a:off x="705283" y="44465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28" name="Скругленный прямоугольник 10">
            <a:extLst>
              <a:ext uri="{FF2B5EF4-FFF2-40B4-BE49-F238E27FC236}">
                <a16:creationId xmlns:a16="http://schemas.microsoft.com/office/drawing/2014/main" id="{FA1790A3-8C22-4358-AFFC-35327B77B591}"/>
              </a:ext>
            </a:extLst>
          </p:cNvPr>
          <p:cNvSpPr/>
          <p:nvPr/>
        </p:nvSpPr>
        <p:spPr>
          <a:xfrm>
            <a:off x="465157" y="1485254"/>
            <a:ext cx="6034497" cy="1018339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Банкнота – это банковский билет, бумажные деньги</a:t>
            </a:r>
            <a:endParaRPr lang="ru-RU" sz="2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F:\МОИ КУРСЫ\курсы ФГ 2023\21.09\kupyura-1000-rubley-1997-go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09868">
            <a:off x="4364232" y="2463041"/>
            <a:ext cx="4780380" cy="210352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2060097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88536" y="1277262"/>
            <a:ext cx="7079530" cy="2215991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/>
              <a:t>Название </a:t>
            </a:r>
            <a:r>
              <a:rPr lang="ru-RU" altLang="ru-RU" sz="2400" b="1" dirty="0"/>
              <a:t>какой самой популярной сегодня во </a:t>
            </a:r>
            <a:r>
              <a:rPr lang="ru-RU" altLang="ru-RU" sz="2400" b="1" dirty="0" smtClean="0"/>
              <a:t>всем мире</a:t>
            </a:r>
            <a:r>
              <a:rPr lang="ru-RU" altLang="ru-RU" sz="2400" b="1" dirty="0"/>
              <a:t> денежной единицы происходит от западноевропейского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/>
              <a:t>слова «талер»? </a:t>
            </a:r>
          </a:p>
          <a:p>
            <a:pPr algn="ctr"/>
            <a:endParaRPr lang="ru-RU" sz="2400" b="1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21" name="Овал 20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24231054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DEDAD258-906E-45B2-BA54-B7682A2DC799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45960" y="1277262"/>
            <a:ext cx="3234907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Доллар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71" y="2224727"/>
            <a:ext cx="6558993" cy="275262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373055624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447492" y="1636111"/>
            <a:ext cx="7239785" cy="1477328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/>
              <a:t>Назовите </a:t>
            </a:r>
            <a:r>
              <a:rPr lang="ru-RU" altLang="ru-RU" sz="2400" b="1" dirty="0"/>
              <a:t>то, что мы вносим в общее дело, </a:t>
            </a:r>
            <a:endParaRPr lang="ru-RU" altLang="ru-RU" sz="2400" b="1" dirty="0" smtClean="0"/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/>
              <a:t>а </a:t>
            </a:r>
            <a:r>
              <a:rPr lang="ru-RU" altLang="ru-RU" sz="2400" b="1" dirty="0"/>
              <a:t>греки вносили в </a:t>
            </a:r>
            <a:r>
              <a:rPr lang="ru-RU" altLang="ru-RU" sz="2400" b="1" dirty="0" smtClean="0"/>
              <a:t>свой </a:t>
            </a:r>
            <a:r>
              <a:rPr lang="ru-RU" altLang="ru-RU" sz="2400" b="1" dirty="0"/>
              <a:t>бюджет.</a:t>
            </a:r>
          </a:p>
          <a:p>
            <a:pPr algn="ctr"/>
            <a:endParaRPr lang="ru-RU" sz="2400" b="1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7491128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99B60E86-F26E-413A-B785-798A216CA14C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719138" y="1277262"/>
            <a:ext cx="4060252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/>
              <a:t>Лепта – 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мелкая медная</a:t>
            </a:r>
            <a:r>
              <a:rPr lang="ru-RU" sz="2400" b="1" dirty="0"/>
              <a:t> монета 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Древней Греции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4" descr="https://bosporan-kingdom.com/images/catalog/132-3156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554" y="2571750"/>
            <a:ext cx="4995446" cy="242676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479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83525" y="1003896"/>
            <a:ext cx="4774974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Назовите </a:t>
            </a:r>
            <a:r>
              <a:rPr lang="ru-RU" sz="2400" b="1" dirty="0"/>
              <a:t>прозвище богини Юноны, в храме которой чеканились деньги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20" name="Овал 19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8134280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9D7AF13A-7AAE-42A9-A81A-7B66D74BC4AD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45960" y="1277262"/>
            <a:ext cx="3234907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Монета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pic>
        <p:nvPicPr>
          <p:cNvPr id="7" name="Рисунок 1" descr="https://theplacement.ru/wp-content/uploads/2019/03/moneta-yunon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r="8126"/>
          <a:stretch/>
        </p:blipFill>
        <p:spPr bwMode="auto">
          <a:xfrm>
            <a:off x="3978111" y="1782179"/>
            <a:ext cx="4826523" cy="3160295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9" name="Овал 8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23822876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45096" y="1277262"/>
            <a:ext cx="6211569" cy="295465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/>
              <a:t>Какому понятию соответствует данное определение: </a:t>
            </a:r>
            <a:endParaRPr lang="ru-RU" sz="2400" b="1" dirty="0" smtClean="0"/>
          </a:p>
          <a:p>
            <a:pPr algn="ctr"/>
            <a:r>
              <a:rPr lang="ru-RU" sz="2400" b="1" dirty="0"/>
              <a:t>«Банковская операция, состоящая в переводе денежных средств с одного счета на другой»</a:t>
            </a:r>
          </a:p>
          <a:p>
            <a:pPr algn="ctr"/>
            <a:endParaRPr lang="ru-RU" sz="2400" b="1" dirty="0"/>
          </a:p>
          <a:p>
            <a:pPr marL="72000" algn="ctr"/>
            <a:endParaRPr lang="ru-RU" sz="2400" b="1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88125501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FE0B91A8-9959-4B64-ABDE-050E86C2484D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45960" y="1277262"/>
            <a:ext cx="3234907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Транзакция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74" y="1608707"/>
            <a:ext cx="5194169" cy="34627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70909208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16" name="Овал 15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40863" y="1121810"/>
            <a:ext cx="7258639" cy="2954655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/>
              <a:t>Какому понятию соответствует данное определение: </a:t>
            </a:r>
            <a:endParaRPr lang="ru-RU" sz="2400" b="1" dirty="0" smtClean="0"/>
          </a:p>
          <a:p>
            <a:pPr algn="ctr"/>
            <a:r>
              <a:rPr lang="ru-RU" sz="2400" b="1" dirty="0"/>
              <a:t>«Секретный код банковской платежной карточки, как правило, из четырех символов, предназначенный для опознавания личности или </a:t>
            </a:r>
            <a:r>
              <a:rPr lang="ru-RU" sz="2400" b="1" dirty="0" smtClean="0"/>
              <a:t>полномочий»</a:t>
            </a:r>
            <a:endParaRPr lang="ru-RU" sz="2400" b="1" dirty="0"/>
          </a:p>
          <a:p>
            <a:pPr algn="ctr"/>
            <a:endParaRPr lang="ru-RU" sz="2400" b="1" dirty="0"/>
          </a:p>
        </p:txBody>
      </p: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2392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8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53A349A2-2B5C-4AFB-A92C-4262F4004022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233398" y="1277262"/>
            <a:ext cx="2518470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err="1" smtClean="0"/>
              <a:t>Пин</a:t>
            </a:r>
            <a:r>
              <a:rPr lang="ru-RU" sz="2400" b="1" dirty="0" smtClean="0"/>
              <a:t>-код</a:t>
            </a:r>
            <a:endParaRPr lang="ru-RU" sz="2400" dirty="0"/>
          </a:p>
          <a:p>
            <a:pPr marL="72000"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9" name="Овал 8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39" y="2187019"/>
            <a:ext cx="6102604" cy="277391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0364516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МОИ КУРСЫ\курсы ФГ 2023\21.09\1612706321_9-p-dengi-na-zelenom-fone-11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88" b="26447"/>
          <a:stretch/>
        </p:blipFill>
        <p:spPr>
          <a:xfrm>
            <a:off x="7162417" y="3186543"/>
            <a:ext cx="1981583" cy="1956957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387923" y="886691"/>
            <a:ext cx="8285021" cy="2215991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Средство платежа, чья стоимость или покупательная способность в качестве денег превосходит издержки его изготовления или ценность при использовании на иные цели, – это:</a:t>
            </a:r>
          </a:p>
          <a:p>
            <a:pPr algn="ctr"/>
            <a:endParaRPr lang="ru-RU" sz="2400" b="1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24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50256D1F-6F69-4EAD-9CC6-A9777CBA12C7}"/>
              </a:ext>
            </a:extLst>
          </p:cNvPr>
          <p:cNvSpPr/>
          <p:nvPr/>
        </p:nvSpPr>
        <p:spPr>
          <a:xfrm>
            <a:off x="668405" y="2850359"/>
            <a:ext cx="2568575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Товарные деньги</a:t>
            </a:r>
          </a:p>
          <a:p>
            <a:pPr algn="ctr"/>
            <a:endParaRPr lang="ru-RU" sz="18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94798" y="246335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A1145BC5-1B34-4C74-80A2-93CB4224F979}"/>
              </a:ext>
            </a:extLst>
          </p:cNvPr>
          <p:cNvSpPr/>
          <p:nvPr/>
        </p:nvSpPr>
        <p:spPr>
          <a:xfrm>
            <a:off x="3581284" y="2919632"/>
            <a:ext cx="2568575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Символические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деньги</a:t>
            </a:r>
            <a:endParaRPr lang="ru-RU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89122483-167C-4A51-86C9-3476005E48B6}"/>
              </a:ext>
            </a:extLst>
          </p:cNvPr>
          <p:cNvSpPr/>
          <p:nvPr/>
        </p:nvSpPr>
        <p:spPr>
          <a:xfrm>
            <a:off x="654551" y="3828331"/>
            <a:ext cx="2568575" cy="1120494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Только электронные деньги</a:t>
            </a:r>
            <a:endParaRPr lang="ru-RU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Скругленный прямоугольник 12">
            <a:hlinkClick r:id="rId2" action="ppaction://hlinksldjump"/>
            <a:extLst>
              <a:ext uri="{FF2B5EF4-FFF2-40B4-BE49-F238E27FC236}">
                <a16:creationId xmlns:a16="http://schemas.microsoft.com/office/drawing/2014/main" id="{A3AAAD2B-04A2-4A9C-AD56-30115DB9B8ED}"/>
              </a:ext>
            </a:extLst>
          </p:cNvPr>
          <p:cNvSpPr/>
          <p:nvPr/>
        </p:nvSpPr>
        <p:spPr>
          <a:xfrm>
            <a:off x="3581285" y="3951198"/>
            <a:ext cx="2568575" cy="814028"/>
          </a:xfrm>
          <a:prstGeom prst="round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Золотые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  <a:ea typeface="Cambria Math" panose="02040503050406030204" pitchFamily="18" charset="0"/>
              </a:rPr>
              <a:t>деньги</a:t>
            </a:r>
            <a:endParaRPr lang="ru-RU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73205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45095" y="1277262"/>
            <a:ext cx="7315201" cy="2585323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/>
              <a:t>Какому понятию соответствует данное определение: </a:t>
            </a:r>
            <a:endParaRPr lang="ru-RU" sz="2400" b="1" dirty="0" smtClean="0"/>
          </a:p>
          <a:p>
            <a:pPr algn="ctr"/>
            <a:r>
              <a:rPr lang="ru-RU" sz="2400" b="1" dirty="0"/>
              <a:t>«Стоимость минимального набора благ, жизненных средств, необходимого человеку для поддержания </a:t>
            </a:r>
            <a:r>
              <a:rPr lang="ru-RU" sz="2400" b="1" dirty="0" smtClean="0"/>
              <a:t>жизнедеятельности»</a:t>
            </a:r>
            <a:endParaRPr lang="ru-RU" sz="2400" b="1" dirty="0"/>
          </a:p>
          <a:p>
            <a:pPr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20" name="Овал 19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8892009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40C74AEB-EBD2-4ADC-8745-711BE5ACE48D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45960" y="1277262"/>
            <a:ext cx="3234907" cy="1477328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Прожиточный минимум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40" y="1859273"/>
            <a:ext cx="5652744" cy="318168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9" name="Овал 8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2373738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99717" y="1052325"/>
            <a:ext cx="7601177" cy="2708434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/>
              <a:t>Какому понятию соответствует данное определение: </a:t>
            </a:r>
            <a:endParaRPr lang="ru-RU" sz="2400" b="1" dirty="0" smtClean="0"/>
          </a:p>
          <a:p>
            <a:pPr algn="ctr"/>
            <a:r>
              <a:rPr lang="ru-RU" sz="2000" b="1" dirty="0" smtClean="0"/>
              <a:t>«Ценная </a:t>
            </a:r>
            <a:r>
              <a:rPr lang="ru-RU" sz="2000" b="1" dirty="0"/>
              <a:t>бумага, выдаваемая </a:t>
            </a:r>
            <a:r>
              <a:rPr lang="ru-RU" sz="2000" b="1" dirty="0" smtClean="0"/>
              <a:t>инвестору </a:t>
            </a:r>
            <a:r>
              <a:rPr lang="ru-RU" sz="2000" b="1" dirty="0"/>
              <a:t>в обмен на полученные от него денежные средства для развития </a:t>
            </a:r>
            <a:r>
              <a:rPr lang="ru-RU" sz="2000" b="1" dirty="0" smtClean="0"/>
              <a:t>фирмы </a:t>
            </a:r>
            <a:r>
              <a:rPr lang="ru-RU" sz="2000" b="1" dirty="0"/>
              <a:t>и подтверждающая его права как совладельца имущества фирмы и ее </a:t>
            </a:r>
            <a:r>
              <a:rPr lang="ru-RU" sz="2000" b="1" dirty="0" smtClean="0"/>
              <a:t>будущих доходов»</a:t>
            </a:r>
            <a:endParaRPr lang="ru-RU" sz="2000" b="1" dirty="0"/>
          </a:p>
          <a:p>
            <a:pPr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20" name="Овал 19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5354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23B13CDA-1AE3-4B21-8E7E-C6A2001EEA8E}"/>
              </a:ext>
            </a:extLst>
          </p:cNvPr>
          <p:cNvSpPr/>
          <p:nvPr/>
        </p:nvSpPr>
        <p:spPr>
          <a:xfrm>
            <a:off x="719138" y="4128947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45960" y="1277262"/>
            <a:ext cx="3234907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Акция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11" y="1459086"/>
            <a:ext cx="4960532" cy="349587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25747914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42284" y="937144"/>
            <a:ext cx="7145518" cy="3323987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/>
              <a:t>Какому понятию соответствует данное определение: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«Собственность </a:t>
            </a:r>
            <a:r>
              <a:rPr lang="ru-RU" sz="2400" b="1" dirty="0"/>
              <a:t>заемщика, </a:t>
            </a:r>
            <a:r>
              <a:rPr lang="ru-RU" sz="2400" b="1" dirty="0" smtClean="0"/>
              <a:t>которую </a:t>
            </a:r>
            <a:r>
              <a:rPr lang="ru-RU" sz="2400" b="1" dirty="0"/>
              <a:t>он передает под контроль или в </a:t>
            </a:r>
            <a:r>
              <a:rPr lang="ru-RU" sz="2400" b="1" dirty="0" smtClean="0"/>
              <a:t>распоряжение </a:t>
            </a:r>
            <a:r>
              <a:rPr lang="ru-RU" sz="2400" b="1" dirty="0"/>
              <a:t>банка, разрешая ее продать, если он сам не сможет вернуть долг»</a:t>
            </a:r>
          </a:p>
          <a:p>
            <a:pPr algn="ctr"/>
            <a:endParaRPr lang="ru-RU" sz="2400" b="1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20" name="Овал 19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7393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D6016EB1-3DE8-4F7C-9EC8-0F237DA23E09}"/>
              </a:ext>
            </a:extLst>
          </p:cNvPr>
          <p:cNvSpPr/>
          <p:nvPr/>
        </p:nvSpPr>
        <p:spPr>
          <a:xfrm>
            <a:off x="719138" y="4128947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1445960" y="1277262"/>
            <a:ext cx="3234907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Залог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87277" y="247523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балла</a:t>
              </a: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t="31562"/>
          <a:stretch/>
        </p:blipFill>
        <p:spPr>
          <a:xfrm>
            <a:off x="4147794" y="1443260"/>
            <a:ext cx="3759817" cy="354530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62240006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-13063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3" name="Рисунок 2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053C6E56-CB35-4067-BB1E-8C8FA8D56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88" b="26447"/>
          <a:stretch/>
        </p:blipFill>
        <p:spPr>
          <a:xfrm>
            <a:off x="6544442" y="2571750"/>
            <a:ext cx="2599558" cy="2567252"/>
          </a:xfrm>
          <a:prstGeom prst="rect">
            <a:avLst/>
          </a:prstGeom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Ответьте на вопрос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17299" y="107151"/>
            <a:ext cx="1251366" cy="1307435"/>
            <a:chOff x="6916721" y="2311997"/>
            <a:chExt cx="1251366" cy="1307435"/>
          </a:xfrm>
        </p:grpSpPr>
        <p:sp>
          <p:nvSpPr>
            <p:cNvPr id="8" name="Овал 7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0" y="4884708"/>
            <a:ext cx="621102" cy="258792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45095" y="1277262"/>
            <a:ext cx="7032397" cy="3323987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/>
              <a:t>Какому понятию соответствует данное определение: </a:t>
            </a:r>
            <a:endParaRPr lang="ru-RU" sz="2400" b="1" dirty="0" smtClean="0"/>
          </a:p>
          <a:p>
            <a:pPr algn="ctr"/>
            <a:r>
              <a:rPr lang="ru-RU" sz="2400" b="1" dirty="0"/>
              <a:t>«Сумма денежных средств, выплачиваемая страхователю (застрахованному лицу) при наступлении страхового </a:t>
            </a:r>
            <a:r>
              <a:rPr lang="ru-RU" sz="2400" b="1" dirty="0" smtClean="0"/>
              <a:t>случая»</a:t>
            </a:r>
            <a:endParaRPr lang="ru-RU" sz="2400" b="1" dirty="0"/>
          </a:p>
          <a:p>
            <a:pPr algn="ctr"/>
            <a:endParaRPr lang="ru-RU" sz="2400" b="1" dirty="0"/>
          </a:p>
          <a:p>
            <a:pPr marL="72000" algn="ctr"/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32543420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  <a:effectLst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2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22B326C3-6DB0-4DB2-97B8-305B63D17D01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719137" y="1277262"/>
            <a:ext cx="3961729" cy="1107996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marL="72000" algn="ctr"/>
            <a:endParaRPr lang="ru-RU" sz="2400" b="1" dirty="0"/>
          </a:p>
          <a:p>
            <a:pPr algn="ctr"/>
            <a:r>
              <a:rPr lang="ru-RU" sz="2400" b="1" dirty="0" smtClean="0"/>
              <a:t>Страховая выплата</a:t>
            </a:r>
            <a:endParaRPr lang="ru-RU" sz="2400" b="1" dirty="0"/>
          </a:p>
          <a:p>
            <a:pPr marL="72000" algn="ctr"/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00" y="1815300"/>
            <a:ext cx="5085978" cy="3299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17299" y="107151"/>
            <a:ext cx="1251366" cy="1307435"/>
            <a:chOff x="6916721" y="2311997"/>
            <a:chExt cx="1251366" cy="1307435"/>
          </a:xfrm>
        </p:grpSpPr>
        <p:sp>
          <p:nvSpPr>
            <p:cNvPr id="9" name="Овал 8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16348088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2c6f0a5e03a_0_1726"/>
          <p:cNvSpPr txBox="1">
            <a:spLocks noGrp="1"/>
          </p:cNvSpPr>
          <p:nvPr>
            <p:ph type="sldNum" idx="12"/>
          </p:nvPr>
        </p:nvSpPr>
        <p:spPr>
          <a:xfrm>
            <a:off x="237863" y="4586030"/>
            <a:ext cx="548775" cy="39375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88</a:t>
            </a:fld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29" name="Google Shape;1229;g2c6f0a5e03a_0_1726"/>
          <p:cNvPicPr preferRelativeResize="0"/>
          <p:nvPr/>
        </p:nvPicPr>
        <p:blipFill rotWithShape="1">
          <a:blip r:embed="rId3">
            <a:alphaModFix/>
          </a:blip>
          <a:srcRect r="66632" b="-16279"/>
          <a:stretch/>
        </p:blipFill>
        <p:spPr>
          <a:xfrm>
            <a:off x="1607802" y="3106015"/>
            <a:ext cx="1469963" cy="58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g2c6f0a5e03a_0_172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2525" y="1497446"/>
            <a:ext cx="1434825" cy="1434825"/>
          </a:xfrm>
          <a:prstGeom prst="roundRect">
            <a:avLst>
              <a:gd name="adj" fmla="val 8808"/>
            </a:avLst>
          </a:prstGeom>
          <a:noFill/>
          <a:ln>
            <a:noFill/>
          </a:ln>
        </p:spPr>
      </p:pic>
      <p:sp>
        <p:nvSpPr>
          <p:cNvPr id="1231" name="Google Shape;1231;g2c6f0a5e03a_0_1726"/>
          <p:cNvSpPr/>
          <p:nvPr/>
        </p:nvSpPr>
        <p:spPr>
          <a:xfrm>
            <a:off x="4367213" y="1954912"/>
            <a:ext cx="1911600" cy="1876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Общие вопросы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/>
            </a:r>
            <a:b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Методическая поддержка 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		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Цифровые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продукты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Поставка оборудования 	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g2c6f0a5e03a_0_1726"/>
          <p:cNvSpPr/>
          <p:nvPr/>
        </p:nvSpPr>
        <p:spPr>
          <a:xfrm>
            <a:off x="4367219" y="1474772"/>
            <a:ext cx="3455325" cy="3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458D"/>
              </a:buClr>
              <a:buSzPts val="2000"/>
              <a:buFontTx/>
              <a:buNone/>
              <a:tabLst/>
              <a:defRPr/>
            </a:pPr>
            <a:r>
              <a:rPr kumimoji="0" lang="ru-RU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Подробнее: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1233" name="Google Shape;1233;g2c6f0a5e03a_0_1726"/>
          <p:cNvCxnSpPr/>
          <p:nvPr/>
        </p:nvCxnSpPr>
        <p:spPr>
          <a:xfrm rot="10800000">
            <a:off x="3748394" y="1377271"/>
            <a:ext cx="0" cy="231165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4" name="Google Shape;1234;g2c6f0a5e03a_0_1726"/>
          <p:cNvSpPr/>
          <p:nvPr/>
        </p:nvSpPr>
        <p:spPr>
          <a:xfrm>
            <a:off x="6355315" y="1954912"/>
            <a:ext cx="1911600" cy="164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1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prosv@prosv.ru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1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vopros@prosv.ru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100" b="0" i="0" u="sng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1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sales-digital@prosv.ru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1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info@td-prosv.ru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12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МОИ КУРСЫ\курсы ФГ 2023\21.09\1612706321_9-p-dengi-na-zelenom-fone-11.jpg"/>
          <p:cNvPicPr>
            <a:picLocks noChangeAspect="1" noChangeArrowheads="1"/>
          </p:cNvPicPr>
          <p:nvPr/>
        </p:nvPicPr>
        <p:blipFill>
          <a:blip r:embed="rId2">
            <a:lum bright="30000" contrast="-20000"/>
          </a:blip>
          <a:srcRect t="185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5" name="Прямоугольник с двумя скругленными соседними углами 14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Правильный ответ</a:t>
            </a:r>
          </a:p>
        </p:txBody>
      </p:sp>
      <p:sp>
        <p:nvSpPr>
          <p:cNvPr id="13" name="Скругленный 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id="{C658B051-71AD-4610-918C-2BB2D6F53AFE}"/>
              </a:ext>
            </a:extLst>
          </p:cNvPr>
          <p:cNvSpPr/>
          <p:nvPr/>
        </p:nvSpPr>
        <p:spPr>
          <a:xfrm>
            <a:off x="719138" y="4141716"/>
            <a:ext cx="1195389" cy="430944"/>
          </a:xfrm>
          <a:prstGeom prst="roundRect">
            <a:avLst/>
          </a:prstGeom>
          <a:solidFill>
            <a:srgbClr val="92D050"/>
          </a:solidFill>
          <a:ln w="57150">
            <a:solidFill>
              <a:srgbClr val="00B050"/>
            </a:solidFill>
          </a:ln>
          <a:effectLst>
            <a:outerShdw blurRad="127000" dist="127000" dir="5400000" sx="90000" sy="90000" algn="t" rotWithShape="0">
              <a:srgbClr val="0070C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Назад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6D51E6-425A-412F-B70B-E11CC7D51E3B}"/>
              </a:ext>
            </a:extLst>
          </p:cNvPr>
          <p:cNvSpPr/>
          <p:nvPr/>
        </p:nvSpPr>
        <p:spPr>
          <a:xfrm flipH="1">
            <a:off x="268848" y="881449"/>
            <a:ext cx="8269670" cy="1846659"/>
          </a:xfrm>
          <a:prstGeom prst="rect">
            <a:avLst/>
          </a:prstGeom>
          <a:solidFill>
            <a:srgbClr val="DBF9BD"/>
          </a:solidFill>
          <a:ln w="57150">
            <a:solidFill>
              <a:srgbClr val="00B050"/>
            </a:solidFill>
          </a:ln>
        </p:spPr>
        <p:txBody>
          <a:bodyPr wrap="square" lIns="0" tIns="0" rIns="0" bIns="0" anchor="t" anchorCtr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Символические деньги – это деньги, чья стоимость или покупательная способность  превосходит издержки на их изготовлении</a:t>
            </a:r>
            <a:endParaRPr lang="ru-RU" sz="2400" b="1" dirty="0" smtClean="0">
              <a:solidFill>
                <a:prstClr val="black"/>
              </a:solidFill>
              <a:latin typeface="Roboto Slab"/>
            </a:endParaRPr>
          </a:p>
          <a:p>
            <a:pPr algn="ctr"/>
            <a:endParaRPr lang="ru-RU" sz="2400" b="1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2050" name="Picture 2" descr="F:\МОИ КУРСЫ\курсы ФГ 2023\21.09\900990900909-scal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7805" y="2745194"/>
            <a:ext cx="3648074" cy="243537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7AFB3E-7D9E-438F-B933-5D07B792C7C0}"/>
              </a:ext>
            </a:extLst>
          </p:cNvPr>
          <p:cNvGrpSpPr/>
          <p:nvPr/>
        </p:nvGrpSpPr>
        <p:grpSpPr>
          <a:xfrm>
            <a:off x="7672037" y="158260"/>
            <a:ext cx="1251366" cy="1307435"/>
            <a:chOff x="6916721" y="2311997"/>
            <a:chExt cx="1251366" cy="1307435"/>
          </a:xfrm>
        </p:grpSpPr>
        <p:sp>
          <p:nvSpPr>
            <p:cNvPr id="9" name="Овал 8"/>
            <p:cNvSpPr/>
            <p:nvPr/>
          </p:nvSpPr>
          <p:spPr>
            <a:xfrm>
              <a:off x="6973913" y="2324517"/>
              <a:ext cx="923175" cy="9231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0000" rIns="0" bIns="0" rtlCol="0" anchor="ctr" anchorCtr="0"/>
            <a:lstStyle/>
            <a:p>
              <a:pPr algn="ctr">
                <a:lnSpc>
                  <a:spcPts val="1000"/>
                </a:lnSpc>
              </a:pPr>
              <a:r>
                <a:rPr lang="ru-RU" sz="2800" b="1" dirty="0">
                  <a:solidFill>
                    <a:schemeClr val="tx1"/>
                  </a:solidFill>
                  <a:latin typeface="+mj-lt"/>
                </a:rPr>
                <a:t>1</a:t>
              </a:r>
            </a:p>
            <a:p>
              <a:pPr algn="ctr">
                <a:lnSpc>
                  <a:spcPts val="1000"/>
                </a:lnSpc>
              </a:pPr>
              <a:r>
                <a:rPr lang="ru-RU" sz="1000" b="1" dirty="0">
                  <a:solidFill>
                    <a:schemeClr val="tx1"/>
                  </a:solidFill>
                  <a:latin typeface="+mj-lt"/>
                </a:rPr>
                <a:t>балл</a:t>
              </a: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B3388ABF-7173-4EF1-A172-6CB736EDDFA8}"/>
                </a:ext>
              </a:extLst>
            </p:cNvPr>
            <p:cNvSpPr/>
            <p:nvPr/>
          </p:nvSpPr>
          <p:spPr>
            <a:xfrm>
              <a:off x="7984863" y="2391900"/>
              <a:ext cx="183224" cy="1832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C9D1E05B-35B7-4EDD-88A2-02C7E3CAC279}"/>
                </a:ext>
              </a:extLst>
            </p:cNvPr>
            <p:cNvSpPr/>
            <p:nvPr/>
          </p:nvSpPr>
          <p:spPr>
            <a:xfrm>
              <a:off x="6984959" y="2311997"/>
              <a:ext cx="90758" cy="907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C75BEAB2-F176-4E12-81CA-D64C97577739}"/>
                </a:ext>
              </a:extLst>
            </p:cNvPr>
            <p:cNvSpPr/>
            <p:nvPr/>
          </p:nvSpPr>
          <p:spPr>
            <a:xfrm>
              <a:off x="6916721" y="3301441"/>
              <a:ext cx="317991" cy="31799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58174095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ed2aad15e7038a91f88a94a8e6292b5eaee4a97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3370</TotalTime>
  <Words>2813</Words>
  <Application>Microsoft Office PowerPoint</Application>
  <PresentationFormat>Экран (16:9)</PresentationFormat>
  <Paragraphs>644</Paragraphs>
  <Slides>88</Slides>
  <Notes>2</Notes>
  <HiddenSlides>6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6" baseType="lpstr">
      <vt:lpstr>Open Sans</vt:lpstr>
      <vt:lpstr>Calibri</vt:lpstr>
      <vt:lpstr>Arial</vt:lpstr>
      <vt:lpstr>Roboto Slab</vt:lpstr>
      <vt:lpstr>Arial Regular</vt:lpstr>
      <vt:lpstr>Cambria Math</vt:lpstr>
      <vt:lpstr>Raleway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Сидоренко Светлана Валерьевна</cp:lastModifiedBy>
  <cp:revision>300</cp:revision>
  <dcterms:created xsi:type="dcterms:W3CDTF">2016-12-06T06:09:16Z</dcterms:created>
  <dcterms:modified xsi:type="dcterms:W3CDTF">2024-12-05T07:44:11Z</dcterms:modified>
</cp:coreProperties>
</file>