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9" r:id="rId4"/>
    <p:sldId id="273" r:id="rId5"/>
    <p:sldId id="268" r:id="rId6"/>
    <p:sldId id="272" r:id="rId7"/>
    <p:sldId id="271" r:id="rId8"/>
    <p:sldId id="270" r:id="rId9"/>
    <p:sldId id="265" r:id="rId10"/>
    <p:sldId id="266" r:id="rId11"/>
    <p:sldId id="260" r:id="rId12"/>
    <p:sldId id="262" r:id="rId13"/>
    <p:sldId id="264" r:id="rId14"/>
  </p:sldIdLst>
  <p:sldSz cx="12192000" cy="6858000"/>
  <p:notesSz cx="6858000" cy="9144000"/>
  <p:embeddedFontLst>
    <p:embeddedFont>
      <p:font typeface="Raleway Medium" pitchFamily="2" charset="-52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795">
          <p15:clr>
            <a:srgbClr val="A4A3A4"/>
          </p15:clr>
        </p15:guide>
        <p15:guide id="4" orient="horz" pos="4019">
          <p15:clr>
            <a:srgbClr val="A4A3A4"/>
          </p15:clr>
        </p15:guide>
        <p15:guide id="5" pos="241">
          <p15:clr>
            <a:srgbClr val="A4A3A4"/>
          </p15:clr>
        </p15:guide>
        <p15:guide id="6" pos="7242">
          <p15:clr>
            <a:srgbClr val="A4A3A4"/>
          </p15:clr>
        </p15:guide>
        <p15:guide id="7" pos="7423">
          <p15:clr>
            <a:srgbClr val="A4A3A4"/>
          </p15:clr>
        </p15:guide>
        <p15:guide id="8" pos="5428">
          <p15:clr>
            <a:srgbClr val="A4A3A4"/>
          </p15:clr>
        </p15:guide>
        <p15:guide id="9" pos="2229">
          <p15:clr>
            <a:srgbClr val="A4A3A4"/>
          </p15:clr>
        </p15:guide>
        <p15:guide id="10" pos="3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753"/>
    <a:srgbClr val="FF8585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1986" y="1284"/>
      </p:cViewPr>
      <p:guideLst>
        <p:guide orient="horz" pos="232"/>
        <p:guide orient="horz" pos="4201"/>
        <p:guide orient="horz" pos="2795"/>
        <p:guide orient="horz" pos="4019"/>
        <p:guide pos="241"/>
        <p:guide pos="7242"/>
        <p:guide pos="7423"/>
        <p:guide pos="5428"/>
        <p:guide pos="2229"/>
        <p:guide pos="3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4E1BCD-1C53-465E-B772-59DC656EBB94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687A527-C961-40BC-AFFF-D26B38202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49675D-AE51-5A92-05F3-ECFA8054A418}" type="slidenum">
              <a:rPr/>
              <a:pPr>
                <a:defRPr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EA2D557-E069-A3CC-9463-395E8A750EEC}" type="slidenum">
              <a:rPr/>
              <a:pPr>
                <a:defRPr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4ADE94-4591-2FB2-DE39-F32C1DFDA762}" type="slidenum">
              <a:rPr/>
              <a:pPr>
                <a:defRPr/>
              </a:pPr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26" name="Скругленный прямоугольник 25"/>
          <p:cNvSpPr/>
          <p:nvPr userDrawn="1"/>
        </p:nvSpPr>
        <p:spPr bwMode="auto">
          <a:xfrm>
            <a:off x="1102864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 bwMode="auto">
          <a:xfrm>
            <a:off x="1403011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 bwMode="auto">
          <a:xfrm>
            <a:off x="1703158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 bwMode="auto">
          <a:xfrm>
            <a:off x="2003305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 bwMode="auto">
          <a:xfrm>
            <a:off x="2003305" y="90270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 bwMode="auto">
          <a:xfrm>
            <a:off x="1403011" y="90733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 bwMode="auto">
          <a:xfrm>
            <a:off x="1403011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 bwMode="auto">
          <a:xfrm>
            <a:off x="2303452" y="61442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 bwMode="auto">
          <a:xfrm>
            <a:off x="1112840" y="60978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 bwMode="auto">
          <a:xfrm>
            <a:off x="822669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 bwMode="auto">
          <a:xfrm>
            <a:off x="530512" y="60436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 bwMode="auto">
          <a:xfrm>
            <a:off x="239348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 bwMode="auto">
          <a:xfrm>
            <a:off x="530512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 bwMode="auto">
          <a:xfrm>
            <a:off x="822669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 bwMode="auto">
          <a:xfrm>
            <a:off x="1112840" y="31223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 bwMode="auto">
          <a:xfrm>
            <a:off x="1112840" y="1468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 bwMode="auto">
          <a:xfrm>
            <a:off x="530512" y="1527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 bwMode="auto">
          <a:xfrm>
            <a:off x="532510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 bwMode="auto">
          <a:xfrm>
            <a:off x="1354157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 bwMode="auto">
          <a:xfrm>
            <a:off x="222375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 bwMode="auto">
          <a:xfrm>
            <a:off x="-67796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 bwMode="auto">
          <a:xfrm>
            <a:off x="-359953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 bwMode="auto">
          <a:xfrm>
            <a:off x="10459511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 bwMode="auto">
          <a:xfrm>
            <a:off x="10759658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 bwMode="auto">
          <a:xfrm>
            <a:off x="11059805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 bwMode="auto">
          <a:xfrm>
            <a:off x="11359952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 bwMode="auto">
          <a:xfrm>
            <a:off x="11359952" y="66810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 bwMode="auto">
          <a:xfrm>
            <a:off x="10759658" y="668563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 bwMode="auto">
          <a:xfrm>
            <a:off x="10759658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 userDrawn="1"/>
        </p:nvSpPr>
        <p:spPr bwMode="auto">
          <a:xfrm>
            <a:off x="11660099" y="639271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 userDrawn="1"/>
        </p:nvSpPr>
        <p:spPr bwMode="auto">
          <a:xfrm>
            <a:off x="10469487" y="63880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кругленный прямоугольник 56"/>
          <p:cNvSpPr/>
          <p:nvPr userDrawn="1"/>
        </p:nvSpPr>
        <p:spPr bwMode="auto">
          <a:xfrm>
            <a:off x="10179316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кругленный прямоугольник 57"/>
          <p:cNvSpPr/>
          <p:nvPr userDrawn="1"/>
        </p:nvSpPr>
        <p:spPr bwMode="auto">
          <a:xfrm>
            <a:off x="9887159" y="638266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кругленный прямоугольник 58"/>
          <p:cNvSpPr/>
          <p:nvPr userDrawn="1"/>
        </p:nvSpPr>
        <p:spPr bwMode="auto">
          <a:xfrm>
            <a:off x="9595995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кругленный прямоугольник 59"/>
          <p:cNvSpPr/>
          <p:nvPr userDrawn="1"/>
        </p:nvSpPr>
        <p:spPr bwMode="auto">
          <a:xfrm>
            <a:off x="9887159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 userDrawn="1"/>
        </p:nvSpPr>
        <p:spPr bwMode="auto">
          <a:xfrm>
            <a:off x="10179316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 userDrawn="1"/>
        </p:nvSpPr>
        <p:spPr bwMode="auto">
          <a:xfrm>
            <a:off x="10469487" y="609052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кругленный прямоугольник 62"/>
          <p:cNvSpPr/>
          <p:nvPr userDrawn="1"/>
        </p:nvSpPr>
        <p:spPr bwMode="auto">
          <a:xfrm>
            <a:off x="10469487" y="579297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кругленный прямоугольник 63"/>
          <p:cNvSpPr/>
          <p:nvPr userDrawn="1"/>
        </p:nvSpPr>
        <p:spPr bwMode="auto">
          <a:xfrm>
            <a:off x="9887159" y="57935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кругленный прямоугольник 64"/>
          <p:cNvSpPr/>
          <p:nvPr userDrawn="1"/>
        </p:nvSpPr>
        <p:spPr bwMode="auto">
          <a:xfrm>
            <a:off x="9889157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кругленный прямоугольник 65"/>
          <p:cNvSpPr/>
          <p:nvPr userDrawn="1"/>
        </p:nvSpPr>
        <p:spPr bwMode="auto">
          <a:xfrm>
            <a:off x="10710804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Скругленный прямоугольник 66"/>
          <p:cNvSpPr/>
          <p:nvPr userDrawn="1"/>
        </p:nvSpPr>
        <p:spPr bwMode="auto">
          <a:xfrm>
            <a:off x="9579022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кругленный прямоугольник 67"/>
          <p:cNvSpPr/>
          <p:nvPr userDrawn="1"/>
        </p:nvSpPr>
        <p:spPr bwMode="auto">
          <a:xfrm>
            <a:off x="9288851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Скругленный прямоугольник 68"/>
          <p:cNvSpPr/>
          <p:nvPr userDrawn="1"/>
        </p:nvSpPr>
        <p:spPr bwMode="auto">
          <a:xfrm>
            <a:off x="-932118" y="1512545"/>
            <a:ext cx="12717347" cy="3907553"/>
          </a:xfrm>
          <a:prstGeom prst="roundRect">
            <a:avLst>
              <a:gd name="adj" fmla="val 6483"/>
            </a:avLst>
          </a:prstGeom>
          <a:gradFill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223526" y="2840909"/>
            <a:ext cx="9144000" cy="125082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716920" y="125366"/>
            <a:ext cx="2209139" cy="1063570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 bwMode="auto">
          <a:xfrm>
            <a:off x="550863" y="5924618"/>
            <a:ext cx="62177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</a:br>
            <a: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</a:br>
            <a: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</a:br>
            <a: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2</a:t>
            </a:r>
            <a:r>
              <a:rPr lang="ru-RU" sz="1000">
                <a:solidFill>
                  <a:schemeClr val="bg1">
                    <a:lumMod val="50000"/>
                    <a:alpha val="40000"/>
                  </a:schemeClr>
                </a:solidFill>
                <a:latin typeface="Arial"/>
                <a:cs typeface="Arial"/>
              </a:rPr>
              <a:t>4 г.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роткая_плаш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 bwMode="auto">
          <a:xfrm>
            <a:off x="7872663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 bwMode="auto">
          <a:xfrm>
            <a:off x="7106470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 bwMode="auto">
          <a:xfrm>
            <a:off x="7397634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 bwMode="auto">
          <a:xfrm>
            <a:off x="6815306" y="206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 bwMode="auto">
          <a:xfrm>
            <a:off x="6885097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 bwMode="auto">
          <a:xfrm>
            <a:off x="7638951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 bwMode="auto">
          <a:xfrm>
            <a:off x="6574962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 bwMode="auto">
          <a:xfrm>
            <a:off x="6284791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 bwMode="auto">
          <a:xfrm>
            <a:off x="5992634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 bwMode="auto">
          <a:xfrm>
            <a:off x="11481019" y="596534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 bwMode="auto">
          <a:xfrm>
            <a:off x="11781166" y="5965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 bwMode="auto">
          <a:xfrm>
            <a:off x="11781166" y="567746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 bwMode="auto">
          <a:xfrm>
            <a:off x="12020735" y="539575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 bwMode="auto">
          <a:xfrm>
            <a:off x="11481019" y="65604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 bwMode="auto">
          <a:xfrm>
            <a:off x="11481019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 bwMode="auto">
          <a:xfrm>
            <a:off x="11190848" y="626289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 bwMode="auto">
          <a:xfrm>
            <a:off x="10900677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 bwMode="auto">
          <a:xfrm>
            <a:off x="10608520" y="62574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 bwMode="auto">
          <a:xfrm>
            <a:off x="9474773" y="626753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 bwMode="auto">
          <a:xfrm>
            <a:off x="103064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 bwMode="auto">
          <a:xfrm>
            <a:off x="97849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 bwMode="auto">
          <a:xfrm>
            <a:off x="1060655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 bwMode="auto">
          <a:xfrm>
            <a:off x="9474774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 bwMode="auto">
          <a:xfrm>
            <a:off x="9184603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 bwMode="auto">
          <a:xfrm>
            <a:off x="889244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 bwMode="auto">
          <a:xfrm>
            <a:off x="9015053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 bwMode="auto">
          <a:xfrm>
            <a:off x="8704918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 bwMode="auto">
          <a:xfrm>
            <a:off x="8414747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 bwMode="auto">
          <a:xfrm>
            <a:off x="8122590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 bwMode="auto">
          <a:xfrm>
            <a:off x="8704918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 bwMode="auto">
          <a:xfrm>
            <a:off x="9015053" y="20416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 bwMode="auto">
          <a:xfrm>
            <a:off x="9329107" y="20416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 bwMode="auto">
          <a:xfrm>
            <a:off x="9329107" y="50704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 bwMode="auto">
          <a:xfrm>
            <a:off x="-1656821" y="377049"/>
            <a:ext cx="11421794" cy="1165565"/>
          </a:xfrm>
          <a:prstGeom prst="roundRect">
            <a:avLst>
              <a:gd name="adj" fmla="val 14679"/>
            </a:avLst>
          </a:prstGeom>
          <a:gradFill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 bwMode="auto"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© ГК «Издательство «Просвещение», 20</a:t>
            </a:r>
            <a:r>
              <a:rPr lang="en-US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2</a:t>
            </a: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4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ороткая_плаш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 userDrawn="1"/>
        </p:nvSpPr>
        <p:spPr bwMode="auto">
          <a:xfrm>
            <a:off x="7872663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 bwMode="auto">
          <a:xfrm>
            <a:off x="7106470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 bwMode="auto">
          <a:xfrm>
            <a:off x="7397634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 bwMode="auto">
          <a:xfrm>
            <a:off x="6815306" y="206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 bwMode="auto">
          <a:xfrm>
            <a:off x="6885097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 bwMode="auto">
          <a:xfrm>
            <a:off x="7638951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 bwMode="auto">
          <a:xfrm>
            <a:off x="6574962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 bwMode="auto">
          <a:xfrm>
            <a:off x="6284791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 bwMode="auto">
          <a:xfrm>
            <a:off x="5992634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 bwMode="auto">
          <a:xfrm>
            <a:off x="11481019" y="596534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 bwMode="auto">
          <a:xfrm>
            <a:off x="11781166" y="5965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 bwMode="auto">
          <a:xfrm>
            <a:off x="11781166" y="567746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 bwMode="auto">
          <a:xfrm>
            <a:off x="12020735" y="539575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 bwMode="auto">
          <a:xfrm>
            <a:off x="11481019" y="65604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 bwMode="auto">
          <a:xfrm>
            <a:off x="11481019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 bwMode="auto">
          <a:xfrm>
            <a:off x="11190848" y="626289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 bwMode="auto">
          <a:xfrm>
            <a:off x="10900677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 bwMode="auto">
          <a:xfrm>
            <a:off x="10608520" y="62574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 bwMode="auto">
          <a:xfrm>
            <a:off x="9474773" y="626753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 bwMode="auto">
          <a:xfrm>
            <a:off x="103064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 bwMode="auto">
          <a:xfrm>
            <a:off x="9784909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 bwMode="auto">
          <a:xfrm>
            <a:off x="1060655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 bwMode="auto">
          <a:xfrm>
            <a:off x="9474774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 bwMode="auto">
          <a:xfrm>
            <a:off x="9184603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 bwMode="auto">
          <a:xfrm>
            <a:off x="889244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 userDrawn="1"/>
        </p:nvSpPr>
        <p:spPr bwMode="auto">
          <a:xfrm>
            <a:off x="9015053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 userDrawn="1"/>
        </p:nvSpPr>
        <p:spPr bwMode="auto">
          <a:xfrm>
            <a:off x="8704918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 userDrawn="1"/>
        </p:nvSpPr>
        <p:spPr bwMode="auto">
          <a:xfrm>
            <a:off x="8414747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 userDrawn="1"/>
        </p:nvSpPr>
        <p:spPr bwMode="auto">
          <a:xfrm>
            <a:off x="8122590" y="-11068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 userDrawn="1"/>
        </p:nvSpPr>
        <p:spPr bwMode="auto">
          <a:xfrm>
            <a:off x="8704918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 userDrawn="1"/>
        </p:nvSpPr>
        <p:spPr bwMode="auto">
          <a:xfrm>
            <a:off x="9015053" y="20416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 userDrawn="1"/>
        </p:nvSpPr>
        <p:spPr bwMode="auto">
          <a:xfrm>
            <a:off x="9329107" y="20416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 userDrawn="1"/>
        </p:nvSpPr>
        <p:spPr bwMode="auto">
          <a:xfrm>
            <a:off x="9329107" y="50704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 bwMode="auto"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© ГК «Издательство «Просвещение», 20</a:t>
            </a:r>
            <a:r>
              <a:rPr lang="en-US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2</a:t>
            </a: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4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бы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 bwMode="auto">
          <a:xfrm>
            <a:off x="1054993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 userDrawn="1"/>
        </p:nvSpPr>
        <p:spPr bwMode="auto">
          <a:xfrm>
            <a:off x="1355140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 userDrawn="1"/>
        </p:nvSpPr>
        <p:spPr bwMode="auto">
          <a:xfrm>
            <a:off x="1655287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 bwMode="auto">
          <a:xfrm>
            <a:off x="1955434" y="20393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 bwMode="auto">
          <a:xfrm>
            <a:off x="182494" y="138037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 bwMode="auto">
          <a:xfrm>
            <a:off x="473810" y="20056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 bwMode="auto">
          <a:xfrm>
            <a:off x="182493" y="167731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 bwMode="auto">
          <a:xfrm>
            <a:off x="472689" y="10937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 bwMode="auto">
          <a:xfrm>
            <a:off x="474651" y="80085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 userDrawn="1"/>
        </p:nvSpPr>
        <p:spPr bwMode="auto">
          <a:xfrm>
            <a:off x="182494" y="79543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 userDrawn="1"/>
        </p:nvSpPr>
        <p:spPr bwMode="auto">
          <a:xfrm>
            <a:off x="-108670" y="5028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 userDrawn="1"/>
        </p:nvSpPr>
        <p:spPr bwMode="auto">
          <a:xfrm>
            <a:off x="182494" y="5028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 userDrawn="1"/>
        </p:nvSpPr>
        <p:spPr bwMode="auto">
          <a:xfrm>
            <a:off x="474651" y="5028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 userDrawn="1"/>
        </p:nvSpPr>
        <p:spPr bwMode="auto">
          <a:xfrm>
            <a:off x="764822" y="5033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 userDrawn="1"/>
        </p:nvSpPr>
        <p:spPr bwMode="auto">
          <a:xfrm>
            <a:off x="764822" y="2057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 userDrawn="1"/>
        </p:nvSpPr>
        <p:spPr bwMode="auto">
          <a:xfrm>
            <a:off x="182494" y="20634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 userDrawn="1"/>
        </p:nvSpPr>
        <p:spPr bwMode="auto">
          <a:xfrm>
            <a:off x="184492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 userDrawn="1"/>
        </p:nvSpPr>
        <p:spPr bwMode="auto">
          <a:xfrm>
            <a:off x="1054992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 userDrawn="1"/>
        </p:nvSpPr>
        <p:spPr bwMode="auto">
          <a:xfrm>
            <a:off x="-125643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 userDrawn="1"/>
        </p:nvSpPr>
        <p:spPr bwMode="auto">
          <a:xfrm>
            <a:off x="-415814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 userDrawn="1"/>
        </p:nvSpPr>
        <p:spPr bwMode="auto">
          <a:xfrm>
            <a:off x="-707971" y="-9180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 userDrawn="1"/>
        </p:nvSpPr>
        <p:spPr bwMode="auto">
          <a:xfrm>
            <a:off x="9112773" y="626753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 userDrawn="1"/>
        </p:nvSpPr>
        <p:spPr bwMode="auto">
          <a:xfrm>
            <a:off x="9412920" y="626753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 userDrawn="1"/>
        </p:nvSpPr>
        <p:spPr bwMode="auto">
          <a:xfrm>
            <a:off x="9713067" y="626753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 userDrawn="1"/>
        </p:nvSpPr>
        <p:spPr bwMode="auto">
          <a:xfrm>
            <a:off x="11781166" y="68580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 userDrawn="1"/>
        </p:nvSpPr>
        <p:spPr bwMode="auto">
          <a:xfrm>
            <a:off x="11781166" y="655581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 userDrawn="1"/>
        </p:nvSpPr>
        <p:spPr bwMode="auto">
          <a:xfrm>
            <a:off x="11481019" y="656044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 userDrawn="1"/>
        </p:nvSpPr>
        <p:spPr bwMode="auto">
          <a:xfrm>
            <a:off x="11481019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 userDrawn="1"/>
        </p:nvSpPr>
        <p:spPr bwMode="auto">
          <a:xfrm>
            <a:off x="12081313" y="626753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 userDrawn="1"/>
        </p:nvSpPr>
        <p:spPr bwMode="auto">
          <a:xfrm>
            <a:off x="11190848" y="626289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 userDrawn="1"/>
        </p:nvSpPr>
        <p:spPr bwMode="auto">
          <a:xfrm>
            <a:off x="10900677" y="626289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 userDrawn="1"/>
        </p:nvSpPr>
        <p:spPr bwMode="auto">
          <a:xfrm>
            <a:off x="10608520" y="62574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 userDrawn="1"/>
        </p:nvSpPr>
        <p:spPr bwMode="auto">
          <a:xfrm>
            <a:off x="10317356" y="596487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 userDrawn="1"/>
        </p:nvSpPr>
        <p:spPr bwMode="auto">
          <a:xfrm>
            <a:off x="10608520" y="596487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 userDrawn="1"/>
        </p:nvSpPr>
        <p:spPr bwMode="auto">
          <a:xfrm>
            <a:off x="10900677" y="596487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 userDrawn="1"/>
        </p:nvSpPr>
        <p:spPr bwMode="auto">
          <a:xfrm>
            <a:off x="11190848" y="596534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 userDrawn="1"/>
        </p:nvSpPr>
        <p:spPr bwMode="auto">
          <a:xfrm>
            <a:off x="11190848" y="566779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 userDrawn="1"/>
        </p:nvSpPr>
        <p:spPr bwMode="auto">
          <a:xfrm>
            <a:off x="10608520" y="566839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 userDrawn="1"/>
        </p:nvSpPr>
        <p:spPr bwMode="auto">
          <a:xfrm>
            <a:off x="10317356" y="657020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 userDrawn="1"/>
        </p:nvSpPr>
        <p:spPr bwMode="auto">
          <a:xfrm>
            <a:off x="11432165" y="537024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 userDrawn="1"/>
        </p:nvSpPr>
        <p:spPr bwMode="auto">
          <a:xfrm>
            <a:off x="10007221" y="657020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 userDrawn="1"/>
        </p:nvSpPr>
        <p:spPr bwMode="auto">
          <a:xfrm>
            <a:off x="9717050" y="657020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 userDrawn="1"/>
        </p:nvSpPr>
        <p:spPr bwMode="auto">
          <a:xfrm>
            <a:off x="10317356" y="626753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0384630" y="194927"/>
            <a:ext cx="1522685" cy="733083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 bwMode="auto"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© ГК «Издательство «Просвещение», 20</a:t>
            </a:r>
            <a:r>
              <a:rPr lang="en-US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2</a:t>
            </a:r>
            <a:r>
              <a:rPr lang="ru-RU" sz="1000" b="0" i="0" u="none" strike="noStrike" cap="none" spc="0">
                <a:ln>
                  <a:noFill/>
                </a:ln>
                <a:solidFill>
                  <a:schemeClr val="bg1">
                    <a:lumMod val="50000"/>
                    <a:alpha val="40000"/>
                  </a:schemeClr>
                </a:solidFill>
                <a:latin typeface="Calibri"/>
                <a:ea typeface="Arial"/>
                <a:cs typeface="Arial"/>
              </a:rPr>
              <a:t>4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94CFD9-B92F-43E6-B175-886FD7B3936B}" type="datetimeFigureOut">
              <a:rPr lang="ru-RU"/>
              <a:pPr>
                <a:defRPr/>
              </a:pPr>
              <a:t>25.03.2025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A1891A-2DBE-440F-B12D-EC60A3B51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hop.prosv.ru/formirovanie-funkcionalnoj-gramotnosti-sbornik-zadach-po-russkomu-yazyku-dlya-8-11-klassov27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-1002856" y="1584578"/>
            <a:ext cx="12717347" cy="3907553"/>
          </a:xfrm>
          <a:prstGeom prst="roundRect">
            <a:avLst>
              <a:gd name="adj" fmla="val 6483"/>
            </a:avLst>
          </a:prstGeom>
          <a:gradFill>
            <a:gsLst>
              <a:gs pos="28000">
                <a:schemeClr val="tx2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олилиния 20"/>
          <p:cNvSpPr/>
          <p:nvPr/>
        </p:nvSpPr>
        <p:spPr bwMode="auto">
          <a:xfrm>
            <a:off x="7800077" y="2153513"/>
            <a:ext cx="3991002" cy="3259790"/>
          </a:xfrm>
          <a:custGeom>
            <a:avLst/>
            <a:gdLst>
              <a:gd name="connsiteX0" fmla="*/ 2324391 w 3965885"/>
              <a:gd name="connsiteY0" fmla="*/ 0 h 3259790"/>
              <a:gd name="connsiteX1" fmla="*/ 3802920 w 3965885"/>
              <a:gd name="connsiteY1" fmla="*/ 530778 h 3259790"/>
              <a:gd name="connsiteX2" fmla="*/ 3965885 w 3965885"/>
              <a:gd name="connsiteY2" fmla="*/ 678891 h 3259790"/>
              <a:gd name="connsiteX3" fmla="*/ 3965885 w 3965885"/>
              <a:gd name="connsiteY3" fmla="*/ 3006463 h 3259790"/>
              <a:gd name="connsiteX4" fmla="*/ 3712558 w 3965885"/>
              <a:gd name="connsiteY4" fmla="*/ 3259790 h 3259790"/>
              <a:gd name="connsiteX5" fmla="*/ 197423 w 3965885"/>
              <a:gd name="connsiteY5" fmla="*/ 3259790 h 3259790"/>
              <a:gd name="connsiteX6" fmla="*/ 182662 w 3965885"/>
              <a:gd name="connsiteY6" fmla="*/ 3229149 h 3259790"/>
              <a:gd name="connsiteX7" fmla="*/ 0 w 3965885"/>
              <a:gd name="connsiteY7" fmla="*/ 2324391 h 3259790"/>
              <a:gd name="connsiteX8" fmla="*/ 2324391 w 3965885"/>
              <a:gd name="connsiteY8" fmla="*/ 0 h 32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885" h="3259790" extrusionOk="0">
                <a:moveTo>
                  <a:pt x="2324391" y="0"/>
                </a:moveTo>
                <a:cubicBezTo>
                  <a:pt x="2886021" y="0"/>
                  <a:pt x="3401128" y="199190"/>
                  <a:pt x="3802920" y="530778"/>
                </a:cubicBezTo>
                <a:lnTo>
                  <a:pt x="3965885" y="678891"/>
                </a:lnTo>
                <a:lnTo>
                  <a:pt x="3965885" y="3006463"/>
                </a:lnTo>
                <a:cubicBezTo>
                  <a:pt x="3965885" y="3146372"/>
                  <a:pt x="3852467" y="3259790"/>
                  <a:pt x="3712558" y="3259790"/>
                </a:cubicBezTo>
                <a:lnTo>
                  <a:pt x="197423" y="3259790"/>
                </a:lnTo>
                <a:lnTo>
                  <a:pt x="182662" y="3229149"/>
                </a:lnTo>
                <a:cubicBezTo>
                  <a:pt x="65042" y="2951063"/>
                  <a:pt x="0" y="2645323"/>
                  <a:pt x="0" y="2324391"/>
                </a:cubicBezTo>
                <a:cubicBezTo>
                  <a:pt x="0" y="1040665"/>
                  <a:pt x="1040665" y="0"/>
                  <a:pt x="2324391" y="0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46491" y="4090916"/>
            <a:ext cx="5537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Аржанова Евгения Александровна</a:t>
            </a:r>
            <a:endPara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Roboto"/>
                <a:cs typeface="Times New Roman" pitchFamily="18" charset="0"/>
              </a:rPr>
              <a:t>ЧОУ «Эстет-центр М»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Roboto"/>
                <a:cs typeface="Times New Roman" pitchFamily="18" charset="0"/>
              </a:rPr>
              <a:t>МБОУ «Гимназия №1 г. Челябинска»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Roboto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83040" y="1949953"/>
            <a:ext cx="4509683" cy="3131725"/>
          </a:xfrm>
          <a:prstGeom prst="rect">
            <a:avLst/>
          </a:prstGeom>
        </p:spPr>
      </p:pic>
      <p:sp>
        <p:nvSpPr>
          <p:cNvPr id="47" name="Скругленный прямоугольник 46"/>
          <p:cNvSpPr/>
          <p:nvPr/>
        </p:nvSpPr>
        <p:spPr bwMode="auto">
          <a:xfrm>
            <a:off x="-362415" y="-28153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3" name="Группа 82"/>
          <p:cNvGrpSpPr/>
          <p:nvPr/>
        </p:nvGrpSpPr>
        <p:grpSpPr bwMode="auto">
          <a:xfrm>
            <a:off x="6911948" y="4442730"/>
            <a:ext cx="440978" cy="440978"/>
            <a:chOff x="3488848" y="5793572"/>
            <a:chExt cx="440978" cy="440978"/>
          </a:xfrm>
        </p:grpSpPr>
        <p:sp>
          <p:nvSpPr>
            <p:cNvPr id="71" name="Овал 70"/>
            <p:cNvSpPr/>
            <p:nvPr/>
          </p:nvSpPr>
          <p:spPr bwMode="auto">
            <a:xfrm>
              <a:off x="3488848" y="5793572"/>
              <a:ext cx="440978" cy="440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81" name="Группа 80"/>
            <p:cNvGrpSpPr/>
            <p:nvPr/>
          </p:nvGrpSpPr>
          <p:grpSpPr bwMode="auto">
            <a:xfrm>
              <a:off x="3616606" y="5925221"/>
              <a:ext cx="185463" cy="177680"/>
              <a:chOff x="5321281" y="4246977"/>
              <a:chExt cx="247717" cy="237322"/>
            </a:xfrm>
          </p:grpSpPr>
          <p:sp>
            <p:nvSpPr>
              <p:cNvPr id="75" name="Прямоугольник 74"/>
              <p:cNvSpPr/>
              <p:nvPr/>
            </p:nvSpPr>
            <p:spPr bwMode="auto">
              <a:xfrm>
                <a:off x="5331676" y="4246977"/>
                <a:ext cx="237322" cy="237322"/>
              </a:xfrm>
              <a:custGeom>
                <a:avLst/>
                <a:gdLst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  <a:gd name="connsiteX3" fmla="*/ 0 w 594628"/>
                  <a:gd name="connsiteY3" fmla="*/ 594628 h 594628"/>
                  <a:gd name="connsiteX4" fmla="*/ 0 w 594628"/>
                  <a:gd name="connsiteY4" fmla="*/ 0 h 594628"/>
                  <a:gd name="connsiteX0" fmla="*/ 0 w 594628"/>
                  <a:gd name="connsiteY0" fmla="*/ 594628 h 686068"/>
                  <a:gd name="connsiteX1" fmla="*/ 0 w 594628"/>
                  <a:gd name="connsiteY1" fmla="*/ 0 h 686068"/>
                  <a:gd name="connsiteX2" fmla="*/ 594628 w 594628"/>
                  <a:gd name="connsiteY2" fmla="*/ 0 h 686068"/>
                  <a:gd name="connsiteX3" fmla="*/ 594628 w 594628"/>
                  <a:gd name="connsiteY3" fmla="*/ 594628 h 686068"/>
                  <a:gd name="connsiteX4" fmla="*/ 91440 w 594628"/>
                  <a:gd name="connsiteY4" fmla="*/ 686068 h 686068"/>
                  <a:gd name="connsiteX0" fmla="*/ 0 w 594628"/>
                  <a:gd name="connsiteY0" fmla="*/ 594628 h 594628"/>
                  <a:gd name="connsiteX1" fmla="*/ 0 w 594628"/>
                  <a:gd name="connsiteY1" fmla="*/ 0 h 594628"/>
                  <a:gd name="connsiteX2" fmla="*/ 594628 w 594628"/>
                  <a:gd name="connsiteY2" fmla="*/ 0 h 594628"/>
                  <a:gd name="connsiteX3" fmla="*/ 594628 w 594628"/>
                  <a:gd name="connsiteY3" fmla="*/ 594628 h 594628"/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4628" h="594628" extrusionOk="0">
                    <a:moveTo>
                      <a:pt x="0" y="0"/>
                    </a:moveTo>
                    <a:lnTo>
                      <a:pt x="594628" y="0"/>
                    </a:lnTo>
                    <a:lnTo>
                      <a:pt x="594628" y="59462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77" name="Прямая соединительная линия 76"/>
              <p:cNvCxnSpPr>
                <a:cxnSpLocks/>
                <a:stCxn id="75" idx="1"/>
              </p:cNvCxnSpPr>
              <p:nvPr/>
            </p:nvCxnSpPr>
            <p:spPr bwMode="auto">
              <a:xfrm flipH="1">
                <a:off x="5321281" y="4246977"/>
                <a:ext cx="247717" cy="23732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Скругленный прямоугольник 81"/>
          <p:cNvSpPr/>
          <p:nvPr/>
        </p:nvSpPr>
        <p:spPr bwMode="auto">
          <a:xfrm>
            <a:off x="-730401" y="4153990"/>
            <a:ext cx="8299541" cy="1018458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C:\Users\Igen\Desktop\qPSe72gUW6A-no-bg-preview (carve.photos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22028"/>
            <a:ext cx="2679436" cy="4035971"/>
          </a:xfrm>
          <a:prstGeom prst="rect">
            <a:avLst/>
          </a:prstGeom>
          <a:noFill/>
        </p:spPr>
      </p:pic>
      <p:pic>
        <p:nvPicPr>
          <p:cNvPr id="1029" name="Picture 5" descr="C:\Users\Igen\Desktop\bdf874de85e78eccaa8c3891b4875f13-no-bg-preview (carve.photos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9134">
            <a:off x="-31289" y="2856802"/>
            <a:ext cx="1077689" cy="11641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 bwMode="auto">
          <a:xfrm>
            <a:off x="975676" y="2966539"/>
            <a:ext cx="8067062" cy="740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chemeClr val="lt1"/>
              </a:buClr>
              <a:buSzPts val="2800"/>
              <a:defRPr/>
            </a:pP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elvetica Bold"/>
                <a:cs typeface="Times New Roman" pitchFamily="18" charset="0"/>
              </a:rPr>
              <a:t>Театральная мастерская</a:t>
            </a:r>
            <a:endPara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CHILD-43040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 bwMode="auto">
          <a:xfrm>
            <a:off x="1102864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1403011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1703158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2003305" y="120488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003305" y="90270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1403011" y="90733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1403011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2303452" y="61442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112840" y="60978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822669" y="6097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30512" y="604363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39348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30512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822669" y="31175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1112840" y="31223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1112840" y="1468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530512" y="15275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532510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1354157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222375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-67796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-359953" y="-28287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10459511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10759658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11059805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11359952" y="6983181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11359952" y="668100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10759658" y="668563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10759658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 bwMode="auto">
          <a:xfrm>
            <a:off x="11660099" y="639271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10469487" y="6388079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 bwMode="auto">
          <a:xfrm>
            <a:off x="10179316" y="638807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 bwMode="auto">
          <a:xfrm>
            <a:off x="9887159" y="6382660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 bwMode="auto">
          <a:xfrm>
            <a:off x="9595995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9887159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10179316" y="6090054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 bwMode="auto">
          <a:xfrm>
            <a:off x="10469487" y="6090528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10469487" y="5792977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9887159" y="5793572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9889157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10710804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9579022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9288851" y="5495426"/>
            <a:ext cx="221373" cy="22137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олилиния 68"/>
          <p:cNvSpPr/>
          <p:nvPr/>
        </p:nvSpPr>
        <p:spPr bwMode="auto">
          <a:xfrm>
            <a:off x="9322772" y="3435603"/>
            <a:ext cx="2468459" cy="1977699"/>
          </a:xfrm>
          <a:custGeom>
            <a:avLst/>
            <a:gdLst>
              <a:gd name="connsiteX0" fmla="*/ 2324391 w 3965885"/>
              <a:gd name="connsiteY0" fmla="*/ 0 h 3259790"/>
              <a:gd name="connsiteX1" fmla="*/ 3802920 w 3965885"/>
              <a:gd name="connsiteY1" fmla="*/ 530778 h 3259790"/>
              <a:gd name="connsiteX2" fmla="*/ 3965885 w 3965885"/>
              <a:gd name="connsiteY2" fmla="*/ 678891 h 3259790"/>
              <a:gd name="connsiteX3" fmla="*/ 3965885 w 3965885"/>
              <a:gd name="connsiteY3" fmla="*/ 3006463 h 3259790"/>
              <a:gd name="connsiteX4" fmla="*/ 3712558 w 3965885"/>
              <a:gd name="connsiteY4" fmla="*/ 3259790 h 3259790"/>
              <a:gd name="connsiteX5" fmla="*/ 197423 w 3965885"/>
              <a:gd name="connsiteY5" fmla="*/ 3259790 h 3259790"/>
              <a:gd name="connsiteX6" fmla="*/ 182662 w 3965885"/>
              <a:gd name="connsiteY6" fmla="*/ 3229149 h 3259790"/>
              <a:gd name="connsiteX7" fmla="*/ 0 w 3965885"/>
              <a:gd name="connsiteY7" fmla="*/ 2324391 h 3259790"/>
              <a:gd name="connsiteX8" fmla="*/ 2324391 w 3965885"/>
              <a:gd name="connsiteY8" fmla="*/ 0 h 32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5885" h="3259790" extrusionOk="0">
                <a:moveTo>
                  <a:pt x="2324391" y="0"/>
                </a:moveTo>
                <a:cubicBezTo>
                  <a:pt x="2886021" y="0"/>
                  <a:pt x="3401128" y="199190"/>
                  <a:pt x="3802920" y="530778"/>
                </a:cubicBezTo>
                <a:lnTo>
                  <a:pt x="3965885" y="678891"/>
                </a:lnTo>
                <a:lnTo>
                  <a:pt x="3965885" y="3006463"/>
                </a:lnTo>
                <a:cubicBezTo>
                  <a:pt x="3965885" y="3146372"/>
                  <a:pt x="3852467" y="3259790"/>
                  <a:pt x="3712558" y="3259790"/>
                </a:cubicBezTo>
                <a:lnTo>
                  <a:pt x="197423" y="3259790"/>
                </a:lnTo>
                <a:lnTo>
                  <a:pt x="182662" y="3229149"/>
                </a:lnTo>
                <a:cubicBezTo>
                  <a:pt x="65042" y="2951063"/>
                  <a:pt x="0" y="2645323"/>
                  <a:pt x="0" y="2324391"/>
                </a:cubicBezTo>
                <a:cubicBezTo>
                  <a:pt x="0" y="1040665"/>
                  <a:pt x="1040665" y="0"/>
                  <a:pt x="2324391" y="0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4655" y="4175739"/>
            <a:ext cx="2478378" cy="1193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746237" y="190743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28458D"/>
              </a:buClr>
              <a:buSzPts val="2000"/>
              <a:defRPr/>
            </a:pPr>
            <a:r>
              <a:rPr lang="ru-RU" spc="100">
                <a:solidFill>
                  <a:schemeClr val="lt1"/>
                </a:solidFill>
                <a:latin typeface="Raleway Medium"/>
                <a:ea typeface="Arial"/>
                <a:cs typeface="Arial"/>
              </a:rPr>
              <a:t>Подробнее</a:t>
            </a:r>
            <a:endParaRPr lang="ru-RU" spc="100">
              <a:solidFill>
                <a:schemeClr val="lt1"/>
              </a:solidFill>
              <a:latin typeface="Raleway Medium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3478991" y="1795886"/>
            <a:ext cx="5610418" cy="58445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3" name="Группа 72"/>
          <p:cNvGrpSpPr/>
          <p:nvPr/>
        </p:nvGrpSpPr>
        <p:grpSpPr bwMode="auto">
          <a:xfrm rot="10800000">
            <a:off x="8550891" y="1867625"/>
            <a:ext cx="440978" cy="440978"/>
            <a:chOff x="3488848" y="5793572"/>
            <a:chExt cx="440978" cy="440978"/>
          </a:xfrm>
        </p:grpSpPr>
        <p:sp>
          <p:nvSpPr>
            <p:cNvPr id="74" name="Овал 73"/>
            <p:cNvSpPr/>
            <p:nvPr/>
          </p:nvSpPr>
          <p:spPr bwMode="auto">
            <a:xfrm>
              <a:off x="3488848" y="5793572"/>
              <a:ext cx="440978" cy="4409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5" name="Группа 74"/>
            <p:cNvGrpSpPr/>
            <p:nvPr/>
          </p:nvGrpSpPr>
          <p:grpSpPr bwMode="auto">
            <a:xfrm>
              <a:off x="3616606" y="5925221"/>
              <a:ext cx="185463" cy="177680"/>
              <a:chOff x="5321281" y="4246977"/>
              <a:chExt cx="247717" cy="237322"/>
            </a:xfrm>
          </p:grpSpPr>
          <p:sp>
            <p:nvSpPr>
              <p:cNvPr id="76" name="Прямоугольник 74"/>
              <p:cNvSpPr/>
              <p:nvPr/>
            </p:nvSpPr>
            <p:spPr bwMode="auto">
              <a:xfrm>
                <a:off x="5331676" y="4246977"/>
                <a:ext cx="237322" cy="237322"/>
              </a:xfrm>
              <a:custGeom>
                <a:avLst/>
                <a:gdLst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  <a:gd name="connsiteX3" fmla="*/ 0 w 594628"/>
                  <a:gd name="connsiteY3" fmla="*/ 594628 h 594628"/>
                  <a:gd name="connsiteX4" fmla="*/ 0 w 594628"/>
                  <a:gd name="connsiteY4" fmla="*/ 0 h 594628"/>
                  <a:gd name="connsiteX0" fmla="*/ 0 w 594628"/>
                  <a:gd name="connsiteY0" fmla="*/ 594628 h 686068"/>
                  <a:gd name="connsiteX1" fmla="*/ 0 w 594628"/>
                  <a:gd name="connsiteY1" fmla="*/ 0 h 686068"/>
                  <a:gd name="connsiteX2" fmla="*/ 594628 w 594628"/>
                  <a:gd name="connsiteY2" fmla="*/ 0 h 686068"/>
                  <a:gd name="connsiteX3" fmla="*/ 594628 w 594628"/>
                  <a:gd name="connsiteY3" fmla="*/ 594628 h 686068"/>
                  <a:gd name="connsiteX4" fmla="*/ 91440 w 594628"/>
                  <a:gd name="connsiteY4" fmla="*/ 686068 h 686068"/>
                  <a:gd name="connsiteX0" fmla="*/ 0 w 594628"/>
                  <a:gd name="connsiteY0" fmla="*/ 594628 h 594628"/>
                  <a:gd name="connsiteX1" fmla="*/ 0 w 594628"/>
                  <a:gd name="connsiteY1" fmla="*/ 0 h 594628"/>
                  <a:gd name="connsiteX2" fmla="*/ 594628 w 594628"/>
                  <a:gd name="connsiteY2" fmla="*/ 0 h 594628"/>
                  <a:gd name="connsiteX3" fmla="*/ 594628 w 594628"/>
                  <a:gd name="connsiteY3" fmla="*/ 594628 h 594628"/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4628" h="594628" extrusionOk="0">
                    <a:moveTo>
                      <a:pt x="0" y="0"/>
                    </a:moveTo>
                    <a:lnTo>
                      <a:pt x="594628" y="0"/>
                    </a:lnTo>
                    <a:lnTo>
                      <a:pt x="594628" y="594628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77" name="Прямая соединительная линия 76"/>
              <p:cNvCxnSpPr>
                <a:cxnSpLocks/>
                <a:stCxn id="76" idx="1"/>
              </p:cNvCxnSpPr>
              <p:nvPr/>
            </p:nvCxnSpPr>
            <p:spPr bwMode="auto">
              <a:xfrm flipH="1">
                <a:off x="5321281" y="4246977"/>
                <a:ext cx="247717" cy="23732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1" name="Google Shape;1230;g2c6f0a5e03a_0_1726">
            <a:hlinkClick r:id="rId4"/>
          </p:cNvPr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857294" y="2291322"/>
            <a:ext cx="1913100" cy="1913100"/>
          </a:xfrm>
          <a:prstGeom prst="roundRect">
            <a:avLst>
              <a:gd name="adj" fmla="val 8808"/>
            </a:avLst>
          </a:prstGeom>
          <a:noFill/>
          <a:ln>
            <a:noFill/>
          </a:ln>
        </p:spPr>
      </p:pic>
      <p:sp>
        <p:nvSpPr>
          <p:cNvPr id="78" name="Прямоугольник 13"/>
          <p:cNvSpPr/>
          <p:nvPr/>
        </p:nvSpPr>
        <p:spPr bwMode="auto">
          <a:xfrm>
            <a:off x="3595702" y="2474617"/>
            <a:ext cx="28046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  <a:defRPr/>
            </a:pPr>
            <a:r>
              <a:rPr lang="ru-RU" sz="1600" spc="100">
                <a:solidFill>
                  <a:schemeClr val="lt1"/>
                </a:solidFill>
              </a:rPr>
              <a:t>Общие вопросы</a:t>
            </a:r>
            <a:endParaRPr/>
          </a:p>
          <a:p>
            <a:pPr lvl="0">
              <a:spcBef>
                <a:spcPts val="2400"/>
              </a:spcBef>
              <a:defRPr/>
            </a:pPr>
            <a:r>
              <a:rPr lang="ru-RU" sz="1600" spc="100">
                <a:solidFill>
                  <a:schemeClr val="lt1"/>
                </a:solidFill>
              </a:rPr>
              <a:t>Методическая поддержка</a:t>
            </a:r>
            <a:endParaRPr/>
          </a:p>
          <a:p>
            <a:pPr lvl="0">
              <a:spcBef>
                <a:spcPts val="2400"/>
              </a:spcBef>
              <a:defRPr/>
            </a:pPr>
            <a:r>
              <a:rPr lang="ru-RU" sz="1600" spc="100">
                <a:solidFill>
                  <a:schemeClr val="lt1"/>
                </a:solidFill>
              </a:rPr>
              <a:t>Обучение педагогов</a:t>
            </a:r>
            <a:endParaRPr/>
          </a:p>
          <a:p>
            <a:pPr lvl="0">
              <a:spcBef>
                <a:spcPts val="2400"/>
              </a:spcBef>
              <a:defRPr/>
            </a:pPr>
            <a:r>
              <a:rPr lang="ru-RU" sz="1600" spc="100">
                <a:solidFill>
                  <a:schemeClr val="lt1"/>
                </a:solidFill>
              </a:rPr>
              <a:t>Цифровые продукты</a:t>
            </a:r>
            <a:endParaRPr/>
          </a:p>
          <a:p>
            <a:pPr lvl="0">
              <a:spcBef>
                <a:spcPts val="2400"/>
              </a:spcBef>
              <a:defRPr/>
            </a:pPr>
            <a:r>
              <a:rPr lang="ru-RU" sz="1600" spc="100">
                <a:solidFill>
                  <a:schemeClr val="lt1"/>
                </a:solidFill>
              </a:rPr>
              <a:t>Поставка оборудования </a:t>
            </a:r>
            <a:endParaRPr lang="ru-RU" sz="1600" spc="100"/>
          </a:p>
        </p:txBody>
      </p:sp>
      <p:sp>
        <p:nvSpPr>
          <p:cNvPr id="79" name="Прямоугольник 15"/>
          <p:cNvSpPr/>
          <p:nvPr/>
        </p:nvSpPr>
        <p:spPr bwMode="auto">
          <a:xfrm>
            <a:off x="6591462" y="2468138"/>
            <a:ext cx="2955223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900"/>
              </a:spcBef>
              <a:defRPr/>
            </a:pPr>
            <a:r>
              <a:rPr lang="en-US" sz="1600" u="sng">
                <a:solidFill>
                  <a:schemeClr val="bg1"/>
                </a:solidFill>
              </a:rPr>
              <a:t>prosv@prosv.ru</a:t>
            </a:r>
            <a:endParaRPr lang="ru-RU" sz="1600">
              <a:solidFill>
                <a:schemeClr val="bg1"/>
              </a:solidFill>
            </a:endParaRPr>
          </a:p>
          <a:p>
            <a:pPr lvl="0">
              <a:spcBef>
                <a:spcPts val="3600"/>
              </a:spcBef>
              <a:defRPr/>
            </a:pPr>
            <a:r>
              <a:rPr lang="en-US" sz="1600" u="sng">
                <a:solidFill>
                  <a:schemeClr val="bg1"/>
                </a:solidFill>
              </a:rPr>
              <a:t>vopros@prosv.ru</a:t>
            </a:r>
            <a:endParaRPr lang="ru-RU" sz="1600" u="sng">
              <a:solidFill>
                <a:schemeClr val="bg1"/>
              </a:solidFill>
            </a:endParaRPr>
          </a:p>
          <a:p>
            <a:pPr lvl="0">
              <a:spcBef>
                <a:spcPts val="3000"/>
              </a:spcBef>
              <a:defRPr/>
            </a:pPr>
            <a:r>
              <a:rPr lang="en-US" sz="1600" u="sng">
                <a:solidFill>
                  <a:schemeClr val="bg1"/>
                </a:solidFill>
              </a:rPr>
              <a:t>academy-info@prosv.ru</a:t>
            </a:r>
            <a:endParaRPr lang="ru-RU" sz="1600">
              <a:solidFill>
                <a:schemeClr val="bg1"/>
              </a:solidFill>
            </a:endParaRPr>
          </a:p>
          <a:p>
            <a:pPr lvl="0">
              <a:spcBef>
                <a:spcPts val="2600"/>
              </a:spcBef>
              <a:defRPr/>
            </a:pPr>
            <a:r>
              <a:rPr lang="en-US" sz="1600" u="sng">
                <a:solidFill>
                  <a:schemeClr val="bg1"/>
                </a:solidFill>
              </a:rPr>
              <a:t>sales-digital@prosv.ru</a:t>
            </a:r>
            <a:endParaRPr lang="en-US" sz="1600">
              <a:solidFill>
                <a:schemeClr val="bg1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en-US" sz="1600" u="sng">
                <a:solidFill>
                  <a:schemeClr val="bg1"/>
                </a:solidFill>
              </a:rPr>
              <a:t>info@td-prosv.ru</a:t>
            </a:r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80" name="Рисунок 14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8706104" y="2799079"/>
            <a:ext cx="2804855" cy="2804855"/>
          </a:xfrm>
          <a:prstGeom prst="rect">
            <a:avLst/>
          </a:prstGeom>
        </p:spPr>
      </p:pic>
      <p:pic>
        <p:nvPicPr>
          <p:cNvPr id="70" name="Picture 3" descr="C:\Users\Igen\Desktop\BrMo6xqqCd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53575" y="1175922"/>
            <a:ext cx="2010557" cy="2010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033713" y="423863"/>
            <a:ext cx="6072187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Резерв. Скороговорки</a:t>
            </a:r>
            <a:endParaRPr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600200"/>
            <a:ext cx="8258175" cy="4873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Граф Тото играет в лото,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графиня Тото знает про то,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Граф Тото играет в лото.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бы граф Тото знал про то,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графиня Тото знает про то,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граф Тото играет в лото,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 б граф Тото никогда бы в жизни</a:t>
            </a:r>
            <a:b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играл бы в лото.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Резерв. Скороговорки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75" y="1857375"/>
            <a:ext cx="6791325" cy="31702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Расскажите про покупки!</a:t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 какие про покупки?</a:t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 крупу и про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подкрупки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 покупки, про покупки,</a:t>
            </a:r>
            <a:b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покупочки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свои.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cQqi2lWAAEUx1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736600"/>
            <a:ext cx="12192000" cy="829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47963" y="4757738"/>
            <a:ext cx="64547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«Театральная мастерская»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38175" y="1919288"/>
            <a:ext cx="7215188" cy="2322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Театр –это род искусства, 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 также здание, предназначенное 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 представления драматических 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произведений перед публикой.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" name="Рисунок 16" descr="ryazanskiy_muzykalnyy_tea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833" y="1797199"/>
            <a:ext cx="3936472" cy="277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pic>
        <p:nvPicPr>
          <p:cNvPr id="6" name="Рисунок 5" descr="377285_1c5693294586f95593dac1669712ac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013">
            <a:off x="3574654" y="3216601"/>
            <a:ext cx="3071834" cy="2150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трелка вправо 7"/>
          <p:cNvSpPr/>
          <p:nvPr/>
        </p:nvSpPr>
        <p:spPr>
          <a:xfrm rot="15758575">
            <a:off x="4625760" y="2431397"/>
            <a:ext cx="8064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2976658">
            <a:off x="2574922" y="2563813"/>
            <a:ext cx="8064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390643">
            <a:off x="6845427" y="2483397"/>
            <a:ext cx="8064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028657" y="3807556"/>
            <a:ext cx="8064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9416" y="1771650"/>
            <a:ext cx="23987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 теней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4275" y="1612756"/>
            <a:ext cx="20685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Пантомима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3312" y="1612756"/>
            <a:ext cx="207645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Кукольный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1653" y="3698510"/>
            <a:ext cx="114141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Балет</a:t>
            </a:r>
          </a:p>
        </p:txBody>
      </p:sp>
      <p:sp>
        <p:nvSpPr>
          <p:cNvPr id="19" name="Стрелка вправо 18"/>
          <p:cNvSpPr/>
          <p:nvPr/>
        </p:nvSpPr>
        <p:spPr>
          <a:xfrm rot="627266">
            <a:off x="7029450" y="4783022"/>
            <a:ext cx="804863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889574" y="4940766"/>
            <a:ext cx="27511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Драматический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776370">
            <a:off x="2516476" y="4750483"/>
            <a:ext cx="80645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047599" y="5218906"/>
            <a:ext cx="18129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Оперный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1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7" dur="1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/>
      <p:bldP spid="14" grpId="0"/>
      <p:bldP spid="15" grpId="0"/>
      <p:bldP spid="18" grpId="0"/>
      <p:bldP spid="19" grpId="0" animBg="1"/>
      <p:bldP spid="19" grpId="1" animBg="1"/>
      <p:bldP spid="20" grpId="0"/>
      <p:bldP spid="21" grpId="0" animBg="1"/>
      <p:bldP spid="21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Samyie-e`ffektivnyie-uprazhneniya-dlya-detey-16.jpg"/>
          <p:cNvPicPr>
            <a:picLocks noChangeAspect="1"/>
          </p:cNvPicPr>
          <p:nvPr/>
        </p:nvPicPr>
        <p:blipFill rotWithShape="1">
          <a:blip r:embed="rId2"/>
          <a:srcRect l="151" t="-10069" r="-151" b="25759"/>
          <a:stretch/>
        </p:blipFill>
        <p:spPr>
          <a:xfrm>
            <a:off x="0" y="-891596"/>
            <a:ext cx="12420596" cy="7749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95725" y="1852613"/>
            <a:ext cx="540885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Физкультурная минутка</a:t>
            </a:r>
          </a:p>
        </p:txBody>
      </p:sp>
      <p:sp>
        <p:nvSpPr>
          <p:cNvPr id="3" name="Овал 2"/>
          <p:cNvSpPr/>
          <p:nvPr/>
        </p:nvSpPr>
        <p:spPr>
          <a:xfrm>
            <a:off x="5372100" y="6134100"/>
            <a:ext cx="2247900" cy="118110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Таймер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pic>
        <p:nvPicPr>
          <p:cNvPr id="4" name="Рисунок 3" descr="drawing-geometry-hourglass-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1271588"/>
            <a:ext cx="50292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550" y="3571875"/>
            <a:ext cx="595313" cy="58420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28775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0505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97180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1950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76725" y="3562350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Таймер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pic>
        <p:nvPicPr>
          <p:cNvPr id="4" name="Рисунок 3" descr="drawing-geometry-hourglass-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1271588"/>
            <a:ext cx="50292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550" y="3571875"/>
            <a:ext cx="595313" cy="584200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628775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230505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97180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19500" y="3571875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276725" y="3562350"/>
            <a:ext cx="595035" cy="584775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810912" y="529171"/>
            <a:ext cx="9829800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999"/>
              </a:lnSpc>
              <a:buClr>
                <a:schemeClr val="dk1"/>
              </a:buClr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Таймер</a:t>
            </a:r>
            <a:endParaRPr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Igen\Desktop\c52cfa9a86fcc22bfc5606329b719f1e-no-bg-preview (carve.photos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9152">
            <a:off x="-242159" y="104064"/>
            <a:ext cx="1451854" cy="1566551"/>
          </a:xfrm>
          <a:prstGeom prst="rect">
            <a:avLst/>
          </a:prstGeom>
          <a:noFill/>
        </p:spPr>
      </p:pic>
      <p:pic>
        <p:nvPicPr>
          <p:cNvPr id="4" name="Рисунок 3" descr="drawing-geometry-hourglass-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1271588"/>
            <a:ext cx="502920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8838" y="2476500"/>
            <a:ext cx="1858201" cy="584775"/>
          </a:xfrm>
          <a:prstGeom prst="rect">
            <a:avLst/>
          </a:prstGeom>
          <a:solidFill>
            <a:srgbClr val="FF8585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минута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3467100"/>
            <a:ext cx="1973263" cy="584200"/>
          </a:xfrm>
          <a:prstGeom prst="rect">
            <a:avLst/>
          </a:prstGeom>
          <a:solidFill>
            <a:srgbClr val="F3A75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 минуты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500" y="4438650"/>
            <a:ext cx="1973263" cy="584200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 минуты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" name="Содержимое 3" descr="tRWXiJfoOkbjySrN_WfRsnRbS8TyFnvM7HXsb8qrB8zrVAPMYJcHlIcq3blSioyrA7cyQ08nnxrUH5LN7j7y1uUQUk7Cue6Ct1k4C76nxqUmT5xR5JWpD-knvi5I6t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87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Августовка">
      <a:majorFont>
        <a:latin typeface="Helvetica Bold"/>
        <a:ea typeface="Arial"/>
        <a:cs typeface="Arial"/>
      </a:majorFont>
      <a:minorFont>
        <a:latin typeface="Roboto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217</Words>
  <Application>Microsoft Office PowerPoint</Application>
  <DocSecurity>0</DocSecurity>
  <PresentationFormat>Широкоэкранный</PresentationFormat>
  <Paragraphs>61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Raleway Medium</vt:lpstr>
      <vt:lpstr>Roboto</vt:lpstr>
      <vt:lpstr>Helvetica Bold</vt:lpstr>
      <vt:lpstr>Calibri</vt:lpstr>
      <vt:lpstr>Arial</vt:lpstr>
      <vt:lpstr>Wingdings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Семочкина Елизавета Валерьевна</dc:creator>
  <cp:lastModifiedBy>Самсонова Ольга Юрьевна</cp:lastModifiedBy>
  <cp:revision>521</cp:revision>
  <dcterms:created xsi:type="dcterms:W3CDTF">2024-07-26T11:37:09Z</dcterms:created>
  <dcterms:modified xsi:type="dcterms:W3CDTF">2025-03-25T07:24:14Z</dcterms:modified>
  <dc:identifier/>
  <dc:language/>
  <cp:version/>
</cp:coreProperties>
</file>